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66" r:id="rId4"/>
    <p:sldId id="260" r:id="rId5"/>
    <p:sldId id="261" r:id="rId6"/>
    <p:sldId id="264" r:id="rId7"/>
    <p:sldId id="289" r:id="rId8"/>
    <p:sldId id="290" r:id="rId9"/>
    <p:sldId id="288" r:id="rId10"/>
    <p:sldId id="291" r:id="rId11"/>
    <p:sldId id="269" r:id="rId12"/>
    <p:sldId id="292" r:id="rId13"/>
    <p:sldId id="263" r:id="rId14"/>
    <p:sldId id="262" r:id="rId15"/>
    <p:sldId id="277" r:id="rId16"/>
    <p:sldId id="285" r:id="rId17"/>
  </p:sldIdLst>
  <p:sldSz cx="12192000" cy="6858000"/>
  <p:notesSz cx="7104063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aolobellucci:Desktop:Cultura%20politica_2017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paolobellucci:Dropbox:Popolarita&#768;%20governo:Popolarita&#768;%20master-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591790609507147E-2"/>
          <c:y val="1.5994386167098588E-2"/>
          <c:w val="0.94674771556333248"/>
          <c:h val="0.91802164533824082"/>
        </c:manualLayout>
      </c:layout>
      <c:lineChart>
        <c:grouping val="standard"/>
        <c:varyColors val="0"/>
        <c:ser>
          <c:idx val="1"/>
          <c:order val="0"/>
          <c:tx>
            <c:strRef>
              <c:f>Foglio1!$A$15</c:f>
              <c:strCache>
                <c:ptCount val="1"/>
                <c:pt idx="0">
                  <c:v>Volatilità totale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4.1365459710856499E-2"/>
                  <c:y val="6.5504389131998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71-4576-8A80-57FA11B12C24}"/>
                </c:ext>
              </c:extLst>
            </c:dLbl>
            <c:dLbl>
              <c:idx val="4"/>
              <c:layout>
                <c:manualLayout>
                  <c:x val="-3.5850065082742397E-2"/>
                  <c:y val="-3.8399302519651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71-4576-8A80-57FA11B12C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Foglio1!$B$12:$G$13</c:f>
              <c:strCache>
                <c:ptCount val="6"/>
                <c:pt idx="0">
                  <c:v>1994</c:v>
                </c:pt>
                <c:pt idx="1">
                  <c:v>1996</c:v>
                </c:pt>
                <c:pt idx="2">
                  <c:v>2001</c:v>
                </c:pt>
                <c:pt idx="3">
                  <c:v>2006</c:v>
                </c:pt>
                <c:pt idx="4">
                  <c:v>2008</c:v>
                </c:pt>
                <c:pt idx="5">
                  <c:v>2013</c:v>
                </c:pt>
              </c:strCache>
            </c:strRef>
          </c:cat>
          <c:val>
            <c:numRef>
              <c:f>Foglio1!$B$15:$G$15</c:f>
              <c:numCache>
                <c:formatCode>General</c:formatCode>
                <c:ptCount val="6"/>
                <c:pt idx="0">
                  <c:v>36.700000000000003</c:v>
                </c:pt>
                <c:pt idx="1">
                  <c:v>13</c:v>
                </c:pt>
                <c:pt idx="2">
                  <c:v>22.4</c:v>
                </c:pt>
                <c:pt idx="3">
                  <c:v>9.5</c:v>
                </c:pt>
                <c:pt idx="4">
                  <c:v>9.6999999999999993</c:v>
                </c:pt>
                <c:pt idx="5">
                  <c:v>39.1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7C71-4576-8A80-57FA11B12C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90207192"/>
        <c:axId val="-2092029944"/>
      </c:lineChart>
      <c:catAx>
        <c:axId val="-2090207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it-IT"/>
          </a:p>
        </c:txPr>
        <c:crossAx val="-2092029944"/>
        <c:crosses val="autoZero"/>
        <c:auto val="1"/>
        <c:lblAlgn val="ctr"/>
        <c:lblOffset val="100"/>
        <c:noMultiLvlLbl val="0"/>
      </c:catAx>
      <c:valAx>
        <c:axId val="-2092029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it-IT"/>
          </a:p>
        </c:txPr>
        <c:crossAx val="-2090207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290047974135697E-2"/>
          <c:y val="2.2640821004969301E-2"/>
          <c:w val="0.83776939692021002"/>
          <c:h val="0.85773809099654397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cat>
            <c:strRef>
              <c:f>'Popolarità master'!$B$4:$B$278</c:f>
              <c:strCache>
                <c:ptCount val="275"/>
                <c:pt idx="0">
                  <c:v>1994/9</c:v>
                </c:pt>
                <c:pt idx="1">
                  <c:v>1994/10</c:v>
                </c:pt>
                <c:pt idx="2">
                  <c:v>1994/11</c:v>
                </c:pt>
                <c:pt idx="3">
                  <c:v>1994/12</c:v>
                </c:pt>
                <c:pt idx="4">
                  <c:v>1995/1</c:v>
                </c:pt>
                <c:pt idx="5">
                  <c:v>1995/2</c:v>
                </c:pt>
                <c:pt idx="6">
                  <c:v>1995/3</c:v>
                </c:pt>
                <c:pt idx="7">
                  <c:v>1995/4</c:v>
                </c:pt>
                <c:pt idx="8">
                  <c:v>1995/5</c:v>
                </c:pt>
                <c:pt idx="9">
                  <c:v>1995/6</c:v>
                </c:pt>
                <c:pt idx="10">
                  <c:v>1995/7</c:v>
                </c:pt>
                <c:pt idx="11">
                  <c:v>1995/8</c:v>
                </c:pt>
                <c:pt idx="12">
                  <c:v>1995/9</c:v>
                </c:pt>
                <c:pt idx="13">
                  <c:v>1995/10</c:v>
                </c:pt>
                <c:pt idx="14">
                  <c:v>1995/11</c:v>
                </c:pt>
                <c:pt idx="15">
                  <c:v>1995/12</c:v>
                </c:pt>
                <c:pt idx="16">
                  <c:v>1996/1</c:v>
                </c:pt>
                <c:pt idx="17">
                  <c:v>1996/2</c:v>
                </c:pt>
                <c:pt idx="18">
                  <c:v>1996/3</c:v>
                </c:pt>
                <c:pt idx="19">
                  <c:v>1996/4</c:v>
                </c:pt>
                <c:pt idx="20">
                  <c:v>1996/5</c:v>
                </c:pt>
                <c:pt idx="21">
                  <c:v>1996/6</c:v>
                </c:pt>
                <c:pt idx="22">
                  <c:v>1996/7</c:v>
                </c:pt>
                <c:pt idx="23">
                  <c:v>1996/8</c:v>
                </c:pt>
                <c:pt idx="24">
                  <c:v>1996/9</c:v>
                </c:pt>
                <c:pt idx="25">
                  <c:v>1996/10</c:v>
                </c:pt>
                <c:pt idx="26">
                  <c:v>1996/11</c:v>
                </c:pt>
                <c:pt idx="27">
                  <c:v>1996/12</c:v>
                </c:pt>
                <c:pt idx="28">
                  <c:v>1997/1</c:v>
                </c:pt>
                <c:pt idx="29">
                  <c:v>1997/2</c:v>
                </c:pt>
                <c:pt idx="30">
                  <c:v>1997/3</c:v>
                </c:pt>
                <c:pt idx="31">
                  <c:v>1997/4</c:v>
                </c:pt>
                <c:pt idx="32">
                  <c:v>1997/5</c:v>
                </c:pt>
                <c:pt idx="33">
                  <c:v>1997/6</c:v>
                </c:pt>
                <c:pt idx="34">
                  <c:v>1997/7</c:v>
                </c:pt>
                <c:pt idx="35">
                  <c:v>1997/8</c:v>
                </c:pt>
                <c:pt idx="36">
                  <c:v>1997/9</c:v>
                </c:pt>
                <c:pt idx="37">
                  <c:v>1997/10</c:v>
                </c:pt>
                <c:pt idx="38">
                  <c:v>1997/11</c:v>
                </c:pt>
                <c:pt idx="39">
                  <c:v>1997/12</c:v>
                </c:pt>
                <c:pt idx="40">
                  <c:v>1998/1</c:v>
                </c:pt>
                <c:pt idx="41">
                  <c:v>1998/2</c:v>
                </c:pt>
                <c:pt idx="42">
                  <c:v>1998/3</c:v>
                </c:pt>
                <c:pt idx="43">
                  <c:v>1998/4</c:v>
                </c:pt>
                <c:pt idx="44">
                  <c:v>1998/5</c:v>
                </c:pt>
                <c:pt idx="45">
                  <c:v>1998/6</c:v>
                </c:pt>
                <c:pt idx="46">
                  <c:v>1998/7</c:v>
                </c:pt>
                <c:pt idx="47">
                  <c:v>1998/8</c:v>
                </c:pt>
                <c:pt idx="48">
                  <c:v>1998/9</c:v>
                </c:pt>
                <c:pt idx="49">
                  <c:v>1998/10</c:v>
                </c:pt>
                <c:pt idx="50">
                  <c:v>1998/11</c:v>
                </c:pt>
                <c:pt idx="51">
                  <c:v>1998/12</c:v>
                </c:pt>
                <c:pt idx="52">
                  <c:v>1999/1</c:v>
                </c:pt>
                <c:pt idx="53">
                  <c:v>1999/2</c:v>
                </c:pt>
                <c:pt idx="54">
                  <c:v>1999/3</c:v>
                </c:pt>
                <c:pt idx="55">
                  <c:v>1999/4</c:v>
                </c:pt>
                <c:pt idx="56">
                  <c:v>1999/5</c:v>
                </c:pt>
                <c:pt idx="57">
                  <c:v>1999/6</c:v>
                </c:pt>
                <c:pt idx="58">
                  <c:v>1999/7</c:v>
                </c:pt>
                <c:pt idx="59">
                  <c:v>1999/8</c:v>
                </c:pt>
                <c:pt idx="60">
                  <c:v>1999/9</c:v>
                </c:pt>
                <c:pt idx="61">
                  <c:v>1999/10</c:v>
                </c:pt>
                <c:pt idx="62">
                  <c:v>1999/11</c:v>
                </c:pt>
                <c:pt idx="63">
                  <c:v>1999/12</c:v>
                </c:pt>
                <c:pt idx="64">
                  <c:v>2000/1</c:v>
                </c:pt>
                <c:pt idx="65">
                  <c:v>2000/2</c:v>
                </c:pt>
                <c:pt idx="66">
                  <c:v>2000/3</c:v>
                </c:pt>
                <c:pt idx="67">
                  <c:v>2000/4</c:v>
                </c:pt>
                <c:pt idx="68">
                  <c:v>2000/5</c:v>
                </c:pt>
                <c:pt idx="69">
                  <c:v>2000/6</c:v>
                </c:pt>
                <c:pt idx="70">
                  <c:v>2000/7</c:v>
                </c:pt>
                <c:pt idx="71">
                  <c:v>2000/8</c:v>
                </c:pt>
                <c:pt idx="72">
                  <c:v>2000/9</c:v>
                </c:pt>
                <c:pt idx="73">
                  <c:v>2000/10</c:v>
                </c:pt>
                <c:pt idx="74">
                  <c:v>2000/11</c:v>
                </c:pt>
                <c:pt idx="75">
                  <c:v>2000/12</c:v>
                </c:pt>
                <c:pt idx="76">
                  <c:v>2001/1</c:v>
                </c:pt>
                <c:pt idx="77">
                  <c:v>2001/2</c:v>
                </c:pt>
                <c:pt idx="78">
                  <c:v>2001/3</c:v>
                </c:pt>
                <c:pt idx="79">
                  <c:v>2001/4</c:v>
                </c:pt>
                <c:pt idx="80">
                  <c:v>2001/5</c:v>
                </c:pt>
                <c:pt idx="81">
                  <c:v>2001/6</c:v>
                </c:pt>
                <c:pt idx="82">
                  <c:v>2001/7</c:v>
                </c:pt>
                <c:pt idx="83">
                  <c:v>2001/8</c:v>
                </c:pt>
                <c:pt idx="84">
                  <c:v>2001/9</c:v>
                </c:pt>
                <c:pt idx="85">
                  <c:v>2001/10</c:v>
                </c:pt>
                <c:pt idx="86">
                  <c:v>2001/11</c:v>
                </c:pt>
                <c:pt idx="87">
                  <c:v>2001/12</c:v>
                </c:pt>
                <c:pt idx="88">
                  <c:v>2002/1</c:v>
                </c:pt>
                <c:pt idx="89">
                  <c:v>2002/2</c:v>
                </c:pt>
                <c:pt idx="90">
                  <c:v>2002/3</c:v>
                </c:pt>
                <c:pt idx="91">
                  <c:v>2002/4</c:v>
                </c:pt>
                <c:pt idx="92">
                  <c:v>2002/5</c:v>
                </c:pt>
                <c:pt idx="93">
                  <c:v>2002/6</c:v>
                </c:pt>
                <c:pt idx="94">
                  <c:v>2002/7</c:v>
                </c:pt>
                <c:pt idx="95">
                  <c:v>2002/8</c:v>
                </c:pt>
                <c:pt idx="96">
                  <c:v>2002/9</c:v>
                </c:pt>
                <c:pt idx="97">
                  <c:v>2002/10</c:v>
                </c:pt>
                <c:pt idx="98">
                  <c:v>2002/11</c:v>
                </c:pt>
                <c:pt idx="99">
                  <c:v>2002/12</c:v>
                </c:pt>
                <c:pt idx="100">
                  <c:v>2003/1</c:v>
                </c:pt>
                <c:pt idx="101">
                  <c:v>2003/2</c:v>
                </c:pt>
                <c:pt idx="102">
                  <c:v>2003/3</c:v>
                </c:pt>
                <c:pt idx="103">
                  <c:v>2003/4</c:v>
                </c:pt>
                <c:pt idx="104">
                  <c:v>2003/5</c:v>
                </c:pt>
                <c:pt idx="105">
                  <c:v>2003/6</c:v>
                </c:pt>
                <c:pt idx="106">
                  <c:v>2003/7</c:v>
                </c:pt>
                <c:pt idx="107">
                  <c:v>2003/8</c:v>
                </c:pt>
                <c:pt idx="108">
                  <c:v>2003/9</c:v>
                </c:pt>
                <c:pt idx="109">
                  <c:v>2003/10</c:v>
                </c:pt>
                <c:pt idx="110">
                  <c:v>2003/11</c:v>
                </c:pt>
                <c:pt idx="111">
                  <c:v>2003/12</c:v>
                </c:pt>
                <c:pt idx="112">
                  <c:v>2004/1</c:v>
                </c:pt>
                <c:pt idx="113">
                  <c:v>2004/2</c:v>
                </c:pt>
                <c:pt idx="114">
                  <c:v>2004/3</c:v>
                </c:pt>
                <c:pt idx="115">
                  <c:v>2004/4</c:v>
                </c:pt>
                <c:pt idx="116">
                  <c:v>2004/5</c:v>
                </c:pt>
                <c:pt idx="117">
                  <c:v>2004/6</c:v>
                </c:pt>
                <c:pt idx="118">
                  <c:v>2004/7</c:v>
                </c:pt>
                <c:pt idx="119">
                  <c:v>2004/8</c:v>
                </c:pt>
                <c:pt idx="120">
                  <c:v>2004/9</c:v>
                </c:pt>
                <c:pt idx="121">
                  <c:v>2004/10</c:v>
                </c:pt>
                <c:pt idx="122">
                  <c:v>2004/11</c:v>
                </c:pt>
                <c:pt idx="123">
                  <c:v>2004/12</c:v>
                </c:pt>
                <c:pt idx="124">
                  <c:v>2005/1</c:v>
                </c:pt>
                <c:pt idx="125">
                  <c:v>2005/2</c:v>
                </c:pt>
                <c:pt idx="126">
                  <c:v>2005/3</c:v>
                </c:pt>
                <c:pt idx="127">
                  <c:v>2005/4</c:v>
                </c:pt>
                <c:pt idx="128">
                  <c:v>2005/5</c:v>
                </c:pt>
                <c:pt idx="129">
                  <c:v>2005/6</c:v>
                </c:pt>
                <c:pt idx="130">
                  <c:v>2005/7</c:v>
                </c:pt>
                <c:pt idx="131">
                  <c:v>2005/8</c:v>
                </c:pt>
                <c:pt idx="132">
                  <c:v>2005/9</c:v>
                </c:pt>
                <c:pt idx="133">
                  <c:v>2005/10</c:v>
                </c:pt>
                <c:pt idx="134">
                  <c:v>2005/11</c:v>
                </c:pt>
                <c:pt idx="135">
                  <c:v>2005/12</c:v>
                </c:pt>
                <c:pt idx="136">
                  <c:v>2006/1 </c:v>
                </c:pt>
                <c:pt idx="137">
                  <c:v>2006/2</c:v>
                </c:pt>
                <c:pt idx="138">
                  <c:v>2006/3</c:v>
                </c:pt>
                <c:pt idx="139">
                  <c:v>2006/4</c:v>
                </c:pt>
                <c:pt idx="140">
                  <c:v>2006/5</c:v>
                </c:pt>
                <c:pt idx="141">
                  <c:v>2006/6</c:v>
                </c:pt>
                <c:pt idx="142">
                  <c:v>2006/7</c:v>
                </c:pt>
                <c:pt idx="143">
                  <c:v>2006/8</c:v>
                </c:pt>
                <c:pt idx="144">
                  <c:v>2006/9</c:v>
                </c:pt>
                <c:pt idx="145">
                  <c:v>2006/10</c:v>
                </c:pt>
                <c:pt idx="146">
                  <c:v>2006/11</c:v>
                </c:pt>
                <c:pt idx="147">
                  <c:v>2006/12</c:v>
                </c:pt>
                <c:pt idx="148">
                  <c:v>2007/01</c:v>
                </c:pt>
                <c:pt idx="149">
                  <c:v>2007/02</c:v>
                </c:pt>
                <c:pt idx="150">
                  <c:v>2007/03</c:v>
                </c:pt>
                <c:pt idx="151">
                  <c:v>2007/04</c:v>
                </c:pt>
                <c:pt idx="152">
                  <c:v>2007/05</c:v>
                </c:pt>
                <c:pt idx="153">
                  <c:v>2007/06</c:v>
                </c:pt>
                <c:pt idx="154">
                  <c:v>2007/07</c:v>
                </c:pt>
                <c:pt idx="155">
                  <c:v>2007/08</c:v>
                </c:pt>
                <c:pt idx="156">
                  <c:v>2007/09</c:v>
                </c:pt>
                <c:pt idx="157">
                  <c:v>2007/10</c:v>
                </c:pt>
                <c:pt idx="158">
                  <c:v>2007/11</c:v>
                </c:pt>
                <c:pt idx="159">
                  <c:v>2007/12</c:v>
                </c:pt>
                <c:pt idx="160">
                  <c:v>2008/01 </c:v>
                </c:pt>
                <c:pt idx="161">
                  <c:v>2008/02</c:v>
                </c:pt>
                <c:pt idx="162">
                  <c:v>2008/03</c:v>
                </c:pt>
                <c:pt idx="163">
                  <c:v>2008/04</c:v>
                </c:pt>
                <c:pt idx="164">
                  <c:v>2008/05</c:v>
                </c:pt>
                <c:pt idx="165">
                  <c:v>2008/06</c:v>
                </c:pt>
                <c:pt idx="166">
                  <c:v>2008/07</c:v>
                </c:pt>
                <c:pt idx="167">
                  <c:v>2008/08</c:v>
                </c:pt>
                <c:pt idx="168">
                  <c:v>2008/09</c:v>
                </c:pt>
                <c:pt idx="169">
                  <c:v>2008/10</c:v>
                </c:pt>
                <c:pt idx="170">
                  <c:v>2008/11</c:v>
                </c:pt>
                <c:pt idx="171">
                  <c:v>2008/12</c:v>
                </c:pt>
                <c:pt idx="172">
                  <c:v>2009/01</c:v>
                </c:pt>
                <c:pt idx="173">
                  <c:v>2009/02</c:v>
                </c:pt>
                <c:pt idx="174">
                  <c:v>2009/03</c:v>
                </c:pt>
                <c:pt idx="175">
                  <c:v>2009/04</c:v>
                </c:pt>
                <c:pt idx="176">
                  <c:v>2009/05</c:v>
                </c:pt>
                <c:pt idx="177">
                  <c:v>2009/06</c:v>
                </c:pt>
                <c:pt idx="178">
                  <c:v>2009/07</c:v>
                </c:pt>
                <c:pt idx="179">
                  <c:v>2009/08</c:v>
                </c:pt>
                <c:pt idx="180">
                  <c:v>2009/09</c:v>
                </c:pt>
                <c:pt idx="181">
                  <c:v>2009/10</c:v>
                </c:pt>
                <c:pt idx="182">
                  <c:v>2009/11</c:v>
                </c:pt>
                <c:pt idx="183">
                  <c:v>2009/12</c:v>
                </c:pt>
                <c:pt idx="184">
                  <c:v>2010/01</c:v>
                </c:pt>
                <c:pt idx="185">
                  <c:v>2010/02</c:v>
                </c:pt>
                <c:pt idx="186">
                  <c:v>2010/03</c:v>
                </c:pt>
                <c:pt idx="187">
                  <c:v>2010/04</c:v>
                </c:pt>
                <c:pt idx="188">
                  <c:v>2010/05</c:v>
                </c:pt>
                <c:pt idx="189">
                  <c:v>2010/06</c:v>
                </c:pt>
                <c:pt idx="190">
                  <c:v>2010/07</c:v>
                </c:pt>
                <c:pt idx="191">
                  <c:v>2010/08</c:v>
                </c:pt>
                <c:pt idx="192">
                  <c:v>2010/09</c:v>
                </c:pt>
                <c:pt idx="193">
                  <c:v>2010/10</c:v>
                </c:pt>
                <c:pt idx="194">
                  <c:v>2010/11</c:v>
                </c:pt>
                <c:pt idx="195">
                  <c:v>2010/12</c:v>
                </c:pt>
                <c:pt idx="196">
                  <c:v>2011/01</c:v>
                </c:pt>
                <c:pt idx="197">
                  <c:v>2011/02</c:v>
                </c:pt>
                <c:pt idx="198">
                  <c:v>2011/03</c:v>
                </c:pt>
                <c:pt idx="199">
                  <c:v>2011/04</c:v>
                </c:pt>
                <c:pt idx="200">
                  <c:v>2011/05</c:v>
                </c:pt>
                <c:pt idx="201">
                  <c:v>2011/06</c:v>
                </c:pt>
                <c:pt idx="202">
                  <c:v>2011/07</c:v>
                </c:pt>
                <c:pt idx="203">
                  <c:v>2011/08</c:v>
                </c:pt>
                <c:pt idx="204">
                  <c:v>2011/09</c:v>
                </c:pt>
                <c:pt idx="205">
                  <c:v>2011/10</c:v>
                </c:pt>
                <c:pt idx="206">
                  <c:v>2011/11</c:v>
                </c:pt>
                <c:pt idx="207">
                  <c:v>2011/12</c:v>
                </c:pt>
                <c:pt idx="208">
                  <c:v>2012/1</c:v>
                </c:pt>
                <c:pt idx="209">
                  <c:v>2012/2</c:v>
                </c:pt>
                <c:pt idx="210">
                  <c:v>2012/3</c:v>
                </c:pt>
                <c:pt idx="211">
                  <c:v>2012/4</c:v>
                </c:pt>
                <c:pt idx="212">
                  <c:v>2012/5</c:v>
                </c:pt>
                <c:pt idx="213">
                  <c:v>2012/6</c:v>
                </c:pt>
                <c:pt idx="214">
                  <c:v>2012/7</c:v>
                </c:pt>
                <c:pt idx="215">
                  <c:v>2012/8</c:v>
                </c:pt>
                <c:pt idx="216">
                  <c:v>2012/9</c:v>
                </c:pt>
                <c:pt idx="217">
                  <c:v>2012/10</c:v>
                </c:pt>
                <c:pt idx="218">
                  <c:v>2012/11</c:v>
                </c:pt>
                <c:pt idx="219">
                  <c:v>2012/12</c:v>
                </c:pt>
                <c:pt idx="220">
                  <c:v>2013/01</c:v>
                </c:pt>
                <c:pt idx="221">
                  <c:v>2013/02</c:v>
                </c:pt>
                <c:pt idx="222">
                  <c:v>2013/03</c:v>
                </c:pt>
                <c:pt idx="223">
                  <c:v>2013/04</c:v>
                </c:pt>
                <c:pt idx="224">
                  <c:v>2013/05</c:v>
                </c:pt>
                <c:pt idx="225">
                  <c:v>2013/06</c:v>
                </c:pt>
                <c:pt idx="226">
                  <c:v>2013/07</c:v>
                </c:pt>
                <c:pt idx="227">
                  <c:v>2013/08</c:v>
                </c:pt>
                <c:pt idx="228">
                  <c:v>2013/09</c:v>
                </c:pt>
                <c:pt idx="229">
                  <c:v>2013/10</c:v>
                </c:pt>
                <c:pt idx="230">
                  <c:v>2013/11</c:v>
                </c:pt>
                <c:pt idx="231">
                  <c:v>2013/12</c:v>
                </c:pt>
                <c:pt idx="232">
                  <c:v>2014/01</c:v>
                </c:pt>
                <c:pt idx="233">
                  <c:v>2014/02</c:v>
                </c:pt>
                <c:pt idx="234">
                  <c:v>2014/03</c:v>
                </c:pt>
                <c:pt idx="235">
                  <c:v>2014/04</c:v>
                </c:pt>
                <c:pt idx="236">
                  <c:v>2014/05</c:v>
                </c:pt>
                <c:pt idx="237">
                  <c:v>2014/06</c:v>
                </c:pt>
                <c:pt idx="238">
                  <c:v>2014/07</c:v>
                </c:pt>
                <c:pt idx="239">
                  <c:v>2014/08</c:v>
                </c:pt>
                <c:pt idx="240">
                  <c:v>2014/09</c:v>
                </c:pt>
                <c:pt idx="241">
                  <c:v>2014/10</c:v>
                </c:pt>
                <c:pt idx="242">
                  <c:v>2014/11</c:v>
                </c:pt>
                <c:pt idx="243">
                  <c:v>2014/12</c:v>
                </c:pt>
                <c:pt idx="244">
                  <c:v>2015/01</c:v>
                </c:pt>
                <c:pt idx="245">
                  <c:v>2015/02</c:v>
                </c:pt>
                <c:pt idx="246">
                  <c:v>2015/03</c:v>
                </c:pt>
                <c:pt idx="247">
                  <c:v>2015/04</c:v>
                </c:pt>
                <c:pt idx="248">
                  <c:v>2015/05</c:v>
                </c:pt>
                <c:pt idx="249">
                  <c:v>2015/06</c:v>
                </c:pt>
                <c:pt idx="250">
                  <c:v>2015/07</c:v>
                </c:pt>
                <c:pt idx="251">
                  <c:v>2015/08</c:v>
                </c:pt>
                <c:pt idx="252">
                  <c:v>2015/09</c:v>
                </c:pt>
                <c:pt idx="253">
                  <c:v>2015/10</c:v>
                </c:pt>
                <c:pt idx="254">
                  <c:v>2015/11</c:v>
                </c:pt>
                <c:pt idx="255">
                  <c:v>2015/12</c:v>
                </c:pt>
                <c:pt idx="256">
                  <c:v>2016/1</c:v>
                </c:pt>
                <c:pt idx="257">
                  <c:v>2016/2</c:v>
                </c:pt>
                <c:pt idx="258">
                  <c:v>2016/3</c:v>
                </c:pt>
                <c:pt idx="259">
                  <c:v>2016/4</c:v>
                </c:pt>
                <c:pt idx="260">
                  <c:v>2016/5</c:v>
                </c:pt>
                <c:pt idx="261">
                  <c:v>2016/6</c:v>
                </c:pt>
                <c:pt idx="262">
                  <c:v>2016/7</c:v>
                </c:pt>
                <c:pt idx="263">
                  <c:v>2016/8</c:v>
                </c:pt>
                <c:pt idx="264">
                  <c:v>2016/9</c:v>
                </c:pt>
                <c:pt idx="265">
                  <c:v>2016/10</c:v>
                </c:pt>
                <c:pt idx="266">
                  <c:v>2016/11</c:v>
                </c:pt>
                <c:pt idx="267">
                  <c:v>2016/12</c:v>
                </c:pt>
                <c:pt idx="268">
                  <c:v>2017/1</c:v>
                </c:pt>
                <c:pt idx="269">
                  <c:v>2017/2</c:v>
                </c:pt>
                <c:pt idx="270">
                  <c:v>2017/3</c:v>
                </c:pt>
                <c:pt idx="271">
                  <c:v>2017/4</c:v>
                </c:pt>
                <c:pt idx="272">
                  <c:v>2017/5</c:v>
                </c:pt>
                <c:pt idx="273">
                  <c:v>2017/6</c:v>
                </c:pt>
                <c:pt idx="274">
                  <c:v>2017/7</c:v>
                </c:pt>
              </c:strCache>
            </c:strRef>
          </c:cat>
          <c:val>
            <c:numRef>
              <c:f>'Popolarità master'!$C$4:$C$278</c:f>
              <c:numCache>
                <c:formatCode>0.00</c:formatCode>
                <c:ptCount val="275"/>
                <c:pt idx="0">
                  <c:v>37.6</c:v>
                </c:pt>
                <c:pt idx="1">
                  <c:v>30.8</c:v>
                </c:pt>
                <c:pt idx="2">
                  <c:v>31.7</c:v>
                </c:pt>
                <c:pt idx="3">
                  <c:v>31</c:v>
                </c:pt>
                <c:pt idx="5">
                  <c:v>26</c:v>
                </c:pt>
                <c:pt idx="6">
                  <c:v>32.6</c:v>
                </c:pt>
                <c:pt idx="7">
                  <c:v>34</c:v>
                </c:pt>
                <c:pt idx="8">
                  <c:v>40.4</c:v>
                </c:pt>
                <c:pt idx="9">
                  <c:v>40.6</c:v>
                </c:pt>
                <c:pt idx="10">
                  <c:v>44.2</c:v>
                </c:pt>
                <c:pt idx="12">
                  <c:v>51.4</c:v>
                </c:pt>
                <c:pt idx="13">
                  <c:v>42.7</c:v>
                </c:pt>
                <c:pt idx="14">
                  <c:v>39.9</c:v>
                </c:pt>
                <c:pt idx="15">
                  <c:v>34.6</c:v>
                </c:pt>
                <c:pt idx="16">
                  <c:v>32.5</c:v>
                </c:pt>
                <c:pt idx="21">
                  <c:v>46.2</c:v>
                </c:pt>
                <c:pt idx="22">
                  <c:v>46.9</c:v>
                </c:pt>
                <c:pt idx="24">
                  <c:v>45.5</c:v>
                </c:pt>
                <c:pt idx="25">
                  <c:v>36.9</c:v>
                </c:pt>
                <c:pt idx="26">
                  <c:v>32.299999999999997</c:v>
                </c:pt>
                <c:pt idx="27">
                  <c:v>35.9</c:v>
                </c:pt>
                <c:pt idx="28">
                  <c:v>35.299999999999997</c:v>
                </c:pt>
                <c:pt idx="29">
                  <c:v>33.5</c:v>
                </c:pt>
                <c:pt idx="30">
                  <c:v>29.2</c:v>
                </c:pt>
                <c:pt idx="31">
                  <c:v>26.7</c:v>
                </c:pt>
                <c:pt idx="32">
                  <c:v>29.1</c:v>
                </c:pt>
                <c:pt idx="33">
                  <c:v>32.700000000000003</c:v>
                </c:pt>
                <c:pt idx="34">
                  <c:v>35.299999999999997</c:v>
                </c:pt>
                <c:pt idx="35">
                  <c:v>38.1</c:v>
                </c:pt>
                <c:pt idx="36">
                  <c:v>36.799999999999997</c:v>
                </c:pt>
                <c:pt idx="37">
                  <c:v>38.1</c:v>
                </c:pt>
                <c:pt idx="38">
                  <c:v>38.6</c:v>
                </c:pt>
                <c:pt idx="39">
                  <c:v>36.9</c:v>
                </c:pt>
                <c:pt idx="40">
                  <c:v>40.6</c:v>
                </c:pt>
                <c:pt idx="41">
                  <c:v>38</c:v>
                </c:pt>
                <c:pt idx="42">
                  <c:v>39.6</c:v>
                </c:pt>
                <c:pt idx="43">
                  <c:v>39.6</c:v>
                </c:pt>
                <c:pt idx="44">
                  <c:v>40.700000000000003</c:v>
                </c:pt>
                <c:pt idx="45">
                  <c:v>37.6</c:v>
                </c:pt>
                <c:pt idx="46">
                  <c:v>36.1</c:v>
                </c:pt>
                <c:pt idx="48">
                  <c:v>39.1</c:v>
                </c:pt>
                <c:pt idx="49">
                  <c:v>35.700000000000003</c:v>
                </c:pt>
                <c:pt idx="50">
                  <c:v>33.799999999999997</c:v>
                </c:pt>
                <c:pt idx="51">
                  <c:v>35.1</c:v>
                </c:pt>
                <c:pt idx="52">
                  <c:v>36.5</c:v>
                </c:pt>
                <c:pt idx="53">
                  <c:v>30.4</c:v>
                </c:pt>
                <c:pt idx="54">
                  <c:v>29</c:v>
                </c:pt>
                <c:pt idx="55">
                  <c:v>31.9</c:v>
                </c:pt>
                <c:pt idx="56">
                  <c:v>36.200000000000003</c:v>
                </c:pt>
                <c:pt idx="57">
                  <c:v>36.200000000000003</c:v>
                </c:pt>
                <c:pt idx="58">
                  <c:v>30.7</c:v>
                </c:pt>
                <c:pt idx="60">
                  <c:v>26</c:v>
                </c:pt>
                <c:pt idx="61">
                  <c:v>30.9</c:v>
                </c:pt>
                <c:pt idx="62">
                  <c:v>26.2</c:v>
                </c:pt>
                <c:pt idx="63">
                  <c:v>26.7</c:v>
                </c:pt>
                <c:pt idx="64">
                  <c:v>28.1</c:v>
                </c:pt>
                <c:pt idx="65">
                  <c:v>28.1</c:v>
                </c:pt>
                <c:pt idx="66">
                  <c:v>26.9</c:v>
                </c:pt>
                <c:pt idx="68">
                  <c:v>17.3</c:v>
                </c:pt>
                <c:pt idx="69">
                  <c:v>23.2</c:v>
                </c:pt>
                <c:pt idx="70">
                  <c:v>26.6</c:v>
                </c:pt>
                <c:pt idx="72">
                  <c:v>23.4</c:v>
                </c:pt>
                <c:pt idx="73">
                  <c:v>27.4</c:v>
                </c:pt>
                <c:pt idx="74">
                  <c:v>32</c:v>
                </c:pt>
                <c:pt idx="75">
                  <c:v>29.3</c:v>
                </c:pt>
                <c:pt idx="76">
                  <c:v>29.4</c:v>
                </c:pt>
                <c:pt idx="77">
                  <c:v>30.3</c:v>
                </c:pt>
                <c:pt idx="78">
                  <c:v>31.7</c:v>
                </c:pt>
                <c:pt idx="79">
                  <c:v>28.8</c:v>
                </c:pt>
                <c:pt idx="81">
                  <c:v>27.4</c:v>
                </c:pt>
                <c:pt idx="82">
                  <c:v>36.9</c:v>
                </c:pt>
                <c:pt idx="84">
                  <c:v>38.200000000000003</c:v>
                </c:pt>
                <c:pt idx="85">
                  <c:v>38.4</c:v>
                </c:pt>
                <c:pt idx="86">
                  <c:v>36.700000000000003</c:v>
                </c:pt>
                <c:pt idx="87">
                  <c:v>35.700000000000003</c:v>
                </c:pt>
                <c:pt idx="88">
                  <c:v>38.200000000000003</c:v>
                </c:pt>
                <c:pt idx="89">
                  <c:v>33.1</c:v>
                </c:pt>
                <c:pt idx="90">
                  <c:v>31.6</c:v>
                </c:pt>
                <c:pt idx="91">
                  <c:v>32.700000000000003</c:v>
                </c:pt>
                <c:pt idx="92">
                  <c:v>33.700000000000003</c:v>
                </c:pt>
                <c:pt idx="93">
                  <c:v>37.799999999999997</c:v>
                </c:pt>
                <c:pt idx="94">
                  <c:v>36.5</c:v>
                </c:pt>
                <c:pt idx="96">
                  <c:v>30</c:v>
                </c:pt>
                <c:pt idx="97">
                  <c:v>27.7</c:v>
                </c:pt>
                <c:pt idx="98">
                  <c:v>29.8</c:v>
                </c:pt>
                <c:pt idx="99">
                  <c:v>29.3</c:v>
                </c:pt>
                <c:pt idx="100">
                  <c:v>27.9</c:v>
                </c:pt>
                <c:pt idx="101">
                  <c:v>28.5</c:v>
                </c:pt>
                <c:pt idx="102">
                  <c:v>27.2</c:v>
                </c:pt>
                <c:pt idx="103">
                  <c:v>32.700000000000003</c:v>
                </c:pt>
                <c:pt idx="104">
                  <c:v>29.1</c:v>
                </c:pt>
                <c:pt idx="105">
                  <c:v>29.4</c:v>
                </c:pt>
                <c:pt idx="106">
                  <c:v>25.6</c:v>
                </c:pt>
                <c:pt idx="108">
                  <c:v>28.4</c:v>
                </c:pt>
                <c:pt idx="109">
                  <c:v>25</c:v>
                </c:pt>
                <c:pt idx="110">
                  <c:v>24</c:v>
                </c:pt>
                <c:pt idx="111">
                  <c:v>23.2</c:v>
                </c:pt>
                <c:pt idx="112">
                  <c:v>21.3</c:v>
                </c:pt>
                <c:pt idx="113">
                  <c:v>22.5</c:v>
                </c:pt>
                <c:pt idx="114">
                  <c:v>23.7</c:v>
                </c:pt>
                <c:pt idx="115">
                  <c:v>24.4</c:v>
                </c:pt>
                <c:pt idx="116">
                  <c:v>24.6</c:v>
                </c:pt>
                <c:pt idx="117">
                  <c:v>22.9</c:v>
                </c:pt>
                <c:pt idx="119">
                  <c:v>22.6</c:v>
                </c:pt>
                <c:pt idx="120">
                  <c:v>22.9</c:v>
                </c:pt>
                <c:pt idx="121">
                  <c:v>23.2</c:v>
                </c:pt>
                <c:pt idx="122">
                  <c:v>24.2</c:v>
                </c:pt>
                <c:pt idx="123">
                  <c:v>22.7</c:v>
                </c:pt>
                <c:pt idx="124">
                  <c:v>23</c:v>
                </c:pt>
                <c:pt idx="125">
                  <c:v>24.9</c:v>
                </c:pt>
                <c:pt idx="126">
                  <c:v>28.324999999999999</c:v>
                </c:pt>
                <c:pt idx="127">
                  <c:v>26</c:v>
                </c:pt>
                <c:pt idx="128">
                  <c:v>24.837499999999999</c:v>
                </c:pt>
                <c:pt idx="129">
                  <c:v>23.5975</c:v>
                </c:pt>
                <c:pt idx="130">
                  <c:v>25.07</c:v>
                </c:pt>
                <c:pt idx="132">
                  <c:v>23.675000000000001</c:v>
                </c:pt>
                <c:pt idx="133">
                  <c:v>23.984999999999999</c:v>
                </c:pt>
                <c:pt idx="134">
                  <c:v>22.977499999999999</c:v>
                </c:pt>
                <c:pt idx="135">
                  <c:v>23.984999999999999</c:v>
                </c:pt>
                <c:pt idx="136">
                  <c:v>24.837499999999999</c:v>
                </c:pt>
                <c:pt idx="137">
                  <c:v>26.232500000000002</c:v>
                </c:pt>
                <c:pt idx="138">
                  <c:v>28.324999999999999</c:v>
                </c:pt>
                <c:pt idx="139">
                  <c:v>28.945</c:v>
                </c:pt>
                <c:pt idx="141">
                  <c:v>35.6</c:v>
                </c:pt>
                <c:pt idx="142">
                  <c:v>42.9</c:v>
                </c:pt>
                <c:pt idx="144">
                  <c:v>34.6</c:v>
                </c:pt>
                <c:pt idx="145">
                  <c:v>30.8</c:v>
                </c:pt>
                <c:pt idx="146">
                  <c:v>30.5</c:v>
                </c:pt>
                <c:pt idx="147">
                  <c:v>31.7</c:v>
                </c:pt>
                <c:pt idx="148">
                  <c:v>37</c:v>
                </c:pt>
                <c:pt idx="149">
                  <c:v>33.9</c:v>
                </c:pt>
                <c:pt idx="150">
                  <c:v>36.6</c:v>
                </c:pt>
                <c:pt idx="151">
                  <c:v>34.799999999999997</c:v>
                </c:pt>
                <c:pt idx="152">
                  <c:v>27.178571428571431</c:v>
                </c:pt>
                <c:pt idx="153">
                  <c:v>29.978571428571431</c:v>
                </c:pt>
                <c:pt idx="154">
                  <c:v>28.578571428571429</c:v>
                </c:pt>
                <c:pt idx="156">
                  <c:v>29.9</c:v>
                </c:pt>
                <c:pt idx="157">
                  <c:v>27.2</c:v>
                </c:pt>
                <c:pt idx="158">
                  <c:v>28.7</c:v>
                </c:pt>
                <c:pt idx="159">
                  <c:v>24.478571428571431</c:v>
                </c:pt>
                <c:pt idx="160">
                  <c:v>28.6</c:v>
                </c:pt>
                <c:pt idx="165">
                  <c:v>56.1</c:v>
                </c:pt>
                <c:pt idx="166">
                  <c:v>46.6</c:v>
                </c:pt>
                <c:pt idx="168">
                  <c:v>56.4</c:v>
                </c:pt>
                <c:pt idx="169">
                  <c:v>52.2</c:v>
                </c:pt>
                <c:pt idx="170">
                  <c:v>49.1</c:v>
                </c:pt>
                <c:pt idx="171">
                  <c:v>51.1</c:v>
                </c:pt>
                <c:pt idx="172">
                  <c:v>50</c:v>
                </c:pt>
                <c:pt idx="173">
                  <c:v>46.9</c:v>
                </c:pt>
                <c:pt idx="174">
                  <c:v>47.6</c:v>
                </c:pt>
                <c:pt idx="175">
                  <c:v>46</c:v>
                </c:pt>
                <c:pt idx="176">
                  <c:v>52.2</c:v>
                </c:pt>
                <c:pt idx="177">
                  <c:v>49.6</c:v>
                </c:pt>
                <c:pt idx="178">
                  <c:v>48</c:v>
                </c:pt>
                <c:pt idx="180">
                  <c:v>48</c:v>
                </c:pt>
                <c:pt idx="181">
                  <c:v>48.8</c:v>
                </c:pt>
                <c:pt idx="182">
                  <c:v>46.3</c:v>
                </c:pt>
                <c:pt idx="183">
                  <c:v>47.2</c:v>
                </c:pt>
                <c:pt idx="184">
                  <c:v>46.4</c:v>
                </c:pt>
                <c:pt idx="185">
                  <c:v>44.5</c:v>
                </c:pt>
                <c:pt idx="186">
                  <c:v>41.9</c:v>
                </c:pt>
                <c:pt idx="187">
                  <c:v>40.299999999999997</c:v>
                </c:pt>
                <c:pt idx="188">
                  <c:v>40.869999999999997</c:v>
                </c:pt>
                <c:pt idx="189">
                  <c:v>38.700000000000003</c:v>
                </c:pt>
                <c:pt idx="190">
                  <c:v>36.200000000000003</c:v>
                </c:pt>
                <c:pt idx="192">
                  <c:v>39.700000000000003</c:v>
                </c:pt>
                <c:pt idx="193">
                  <c:v>34</c:v>
                </c:pt>
                <c:pt idx="194">
                  <c:v>35</c:v>
                </c:pt>
                <c:pt idx="195">
                  <c:v>24</c:v>
                </c:pt>
                <c:pt idx="196">
                  <c:v>28.5</c:v>
                </c:pt>
                <c:pt idx="197">
                  <c:v>29.3</c:v>
                </c:pt>
                <c:pt idx="198">
                  <c:v>26</c:v>
                </c:pt>
                <c:pt idx="199">
                  <c:v>23</c:v>
                </c:pt>
                <c:pt idx="201">
                  <c:v>24.8</c:v>
                </c:pt>
                <c:pt idx="204">
                  <c:v>20.55</c:v>
                </c:pt>
                <c:pt idx="205">
                  <c:v>20.5</c:v>
                </c:pt>
                <c:pt idx="206">
                  <c:v>67.900000000000006</c:v>
                </c:pt>
                <c:pt idx="207">
                  <c:v>52.4</c:v>
                </c:pt>
                <c:pt idx="208">
                  <c:v>56.8</c:v>
                </c:pt>
                <c:pt idx="209">
                  <c:v>55.5</c:v>
                </c:pt>
                <c:pt idx="210">
                  <c:v>55</c:v>
                </c:pt>
                <c:pt idx="211">
                  <c:v>47</c:v>
                </c:pt>
                <c:pt idx="212">
                  <c:v>44.1</c:v>
                </c:pt>
                <c:pt idx="213">
                  <c:v>49</c:v>
                </c:pt>
                <c:pt idx="214">
                  <c:v>41</c:v>
                </c:pt>
                <c:pt idx="216">
                  <c:v>41</c:v>
                </c:pt>
                <c:pt idx="217">
                  <c:v>52</c:v>
                </c:pt>
                <c:pt idx="218">
                  <c:v>32</c:v>
                </c:pt>
                <c:pt idx="219">
                  <c:v>36</c:v>
                </c:pt>
                <c:pt idx="223">
                  <c:v>48</c:v>
                </c:pt>
                <c:pt idx="224">
                  <c:v>57</c:v>
                </c:pt>
                <c:pt idx="225">
                  <c:v>45</c:v>
                </c:pt>
                <c:pt idx="226">
                  <c:v>40</c:v>
                </c:pt>
                <c:pt idx="227">
                  <c:v>37</c:v>
                </c:pt>
                <c:pt idx="228">
                  <c:v>38</c:v>
                </c:pt>
                <c:pt idx="229">
                  <c:v>39</c:v>
                </c:pt>
                <c:pt idx="230">
                  <c:v>38</c:v>
                </c:pt>
                <c:pt idx="231">
                  <c:v>33</c:v>
                </c:pt>
                <c:pt idx="232">
                  <c:v>29</c:v>
                </c:pt>
                <c:pt idx="233">
                  <c:v>46.666666666666643</c:v>
                </c:pt>
                <c:pt idx="234">
                  <c:v>52.4</c:v>
                </c:pt>
                <c:pt idx="235">
                  <c:v>53.77</c:v>
                </c:pt>
                <c:pt idx="236">
                  <c:v>58.1</c:v>
                </c:pt>
                <c:pt idx="237">
                  <c:v>58.7</c:v>
                </c:pt>
                <c:pt idx="238">
                  <c:v>51</c:v>
                </c:pt>
                <c:pt idx="239">
                  <c:v>49.5</c:v>
                </c:pt>
                <c:pt idx="240">
                  <c:v>49.93</c:v>
                </c:pt>
                <c:pt idx="241">
                  <c:v>46.93</c:v>
                </c:pt>
                <c:pt idx="242">
                  <c:v>40.799999999999997</c:v>
                </c:pt>
                <c:pt idx="243">
                  <c:v>39.75</c:v>
                </c:pt>
                <c:pt idx="244">
                  <c:v>37.450000000000003</c:v>
                </c:pt>
                <c:pt idx="245">
                  <c:v>39.18</c:v>
                </c:pt>
                <c:pt idx="246">
                  <c:v>38.700000000000003</c:v>
                </c:pt>
                <c:pt idx="247">
                  <c:v>44</c:v>
                </c:pt>
                <c:pt idx="248">
                  <c:v>36</c:v>
                </c:pt>
                <c:pt idx="249">
                  <c:v>32.25</c:v>
                </c:pt>
                <c:pt idx="250">
                  <c:v>32.833333333333343</c:v>
                </c:pt>
                <c:pt idx="251">
                  <c:v>33.35</c:v>
                </c:pt>
                <c:pt idx="252">
                  <c:v>33.866666666666653</c:v>
                </c:pt>
                <c:pt idx="253">
                  <c:v>33.43333333333333</c:v>
                </c:pt>
                <c:pt idx="254">
                  <c:v>38.4</c:v>
                </c:pt>
                <c:pt idx="255">
                  <c:v>31</c:v>
                </c:pt>
                <c:pt idx="256">
                  <c:v>29</c:v>
                </c:pt>
                <c:pt idx="257">
                  <c:v>35.5</c:v>
                </c:pt>
                <c:pt idx="258">
                  <c:v>35</c:v>
                </c:pt>
                <c:pt idx="259">
                  <c:v>31</c:v>
                </c:pt>
                <c:pt idx="260">
                  <c:v>30.5</c:v>
                </c:pt>
                <c:pt idx="261">
                  <c:v>34</c:v>
                </c:pt>
                <c:pt idx="262">
                  <c:v>30</c:v>
                </c:pt>
                <c:pt idx="263">
                  <c:v>33.799999999999997</c:v>
                </c:pt>
                <c:pt idx="264">
                  <c:v>37.666666666666643</c:v>
                </c:pt>
                <c:pt idx="265">
                  <c:v>32.5</c:v>
                </c:pt>
                <c:pt idx="266">
                  <c:v>35.75</c:v>
                </c:pt>
                <c:pt idx="267">
                  <c:v>37</c:v>
                </c:pt>
                <c:pt idx="268">
                  <c:v>35.5</c:v>
                </c:pt>
                <c:pt idx="269">
                  <c:v>37</c:v>
                </c:pt>
                <c:pt idx="270">
                  <c:v>32</c:v>
                </c:pt>
                <c:pt idx="271">
                  <c:v>26</c:v>
                </c:pt>
                <c:pt idx="272">
                  <c:v>34.5</c:v>
                </c:pt>
                <c:pt idx="273">
                  <c:v>41</c:v>
                </c:pt>
                <c:pt idx="274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E3-47A5-B4D8-401B14CF30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90402520"/>
        <c:axId val="-2026513880"/>
      </c:lineChart>
      <c:catAx>
        <c:axId val="-2090402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026513880"/>
        <c:crosses val="autoZero"/>
        <c:auto val="1"/>
        <c:lblAlgn val="ctr"/>
        <c:lblOffset val="100"/>
        <c:noMultiLvlLbl val="0"/>
      </c:catAx>
      <c:valAx>
        <c:axId val="-202651388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it-IT"/>
          </a:p>
        </c:txPr>
        <c:crossAx val="-2090402520"/>
        <c:crosses val="autoZero"/>
        <c:crossBetween val="between"/>
      </c:valAx>
    </c:plotArea>
    <c:plotVisOnly val="1"/>
    <c:dispBlanksAs val="gap"/>
    <c:showDLblsOverMax val="0"/>
  </c:chart>
  <c:spPr>
    <a:ln w="3175"/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0.10698</cdr:x>
      <cdr:y>0.47964</cdr:y>
    </cdr:from>
    <cdr:to>
      <cdr:x>0.1085</cdr:x>
      <cdr:y>0.88887</cdr:y>
    </cdr:to>
    <cdr:cxnSp macro="">
      <cdr:nvCxnSpPr>
        <cdr:cNvPr id="5" name="Connettore 1 4">
          <a:extLst xmlns:a="http://schemas.openxmlformats.org/drawingml/2006/main">
            <a:ext uri="{FF2B5EF4-FFF2-40B4-BE49-F238E27FC236}">
              <a16:creationId xmlns:a16="http://schemas.microsoft.com/office/drawing/2014/main" id="{059A8E74-EA38-42D7-9868-8D5B5A26EBDC}"/>
            </a:ext>
          </a:extLst>
        </cdr:cNvPr>
        <cdr:cNvCxnSpPr/>
      </cdr:nvCxnSpPr>
      <cdr:spPr>
        <a:xfrm xmlns:a="http://schemas.openxmlformats.org/drawingml/2006/main" rot="16200000" flipV="1">
          <a:off x="-157895" y="3837459"/>
          <a:ext cx="2299251" cy="13991"/>
        </a:xfrm>
        <a:prstGeom xmlns:a="http://schemas.openxmlformats.org/drawingml/2006/main" prst="line">
          <a:avLst/>
        </a:prstGeom>
        <a:ln xmlns:a="http://schemas.openxmlformats.org/drawingml/2006/main" w="15875" cmpd="sng">
          <a:solidFill>
            <a:schemeClr val="tx1"/>
          </a:solidFill>
          <a:prstDash val="solid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0.06618</cdr:x>
      <cdr:y>0.48506</cdr:y>
    </cdr:from>
    <cdr:to>
      <cdr:x>0.06728</cdr:x>
      <cdr:y>0.88868</cdr:y>
    </cdr:to>
    <cdr:cxnSp macro="">
      <cdr:nvCxnSpPr>
        <cdr:cNvPr id="10" name="Connettore 1 9">
          <a:extLst xmlns:a="http://schemas.openxmlformats.org/drawingml/2006/main">
            <a:ext uri="{FF2B5EF4-FFF2-40B4-BE49-F238E27FC236}">
              <a16:creationId xmlns:a16="http://schemas.microsoft.com/office/drawing/2014/main" id="{10A7B230-E200-4A22-8A0B-7AF93DEE483A}"/>
            </a:ext>
          </a:extLst>
        </cdr:cNvPr>
        <cdr:cNvCxnSpPr/>
      </cdr:nvCxnSpPr>
      <cdr:spPr>
        <a:xfrm xmlns:a="http://schemas.openxmlformats.org/drawingml/2006/main" rot="5400000" flipH="1" flipV="1">
          <a:off x="-519618" y="3854114"/>
          <a:ext cx="2267731" cy="10126"/>
        </a:xfrm>
        <a:prstGeom xmlns:a="http://schemas.openxmlformats.org/drawingml/2006/main" prst="line">
          <a:avLst/>
        </a:prstGeom>
        <a:ln xmlns:a="http://schemas.openxmlformats.org/drawingml/2006/main" w="3175" cmpd="sng">
          <a:prstDash val="sysDot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0.1941</cdr:x>
      <cdr:y>0.48144</cdr:y>
    </cdr:from>
    <cdr:to>
      <cdr:x>0.19415</cdr:x>
      <cdr:y>0.89943</cdr:y>
    </cdr:to>
    <cdr:cxnSp macro="">
      <cdr:nvCxnSpPr>
        <cdr:cNvPr id="12" name="Connettore 1 11">
          <a:extLst xmlns:a="http://schemas.openxmlformats.org/drawingml/2006/main">
            <a:ext uri="{FF2B5EF4-FFF2-40B4-BE49-F238E27FC236}">
              <a16:creationId xmlns:a16="http://schemas.microsoft.com/office/drawing/2014/main" id="{42F8B867-06E4-42CE-9156-F681BEE72B5F}"/>
            </a:ext>
          </a:extLst>
        </cdr:cNvPr>
        <cdr:cNvCxnSpPr/>
      </cdr:nvCxnSpPr>
      <cdr:spPr>
        <a:xfrm xmlns:a="http://schemas.openxmlformats.org/drawingml/2006/main" rot="16200000" flipV="1">
          <a:off x="612678" y="3878955"/>
          <a:ext cx="2348469" cy="461"/>
        </a:xfrm>
        <a:prstGeom xmlns:a="http://schemas.openxmlformats.org/drawingml/2006/main" prst="line">
          <a:avLst/>
        </a:prstGeom>
        <a:ln xmlns:a="http://schemas.openxmlformats.org/drawingml/2006/main" w="3175" cmpd="sng">
          <a:prstDash val="sysDot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0.25145</cdr:x>
      <cdr:y>0.48145</cdr:y>
    </cdr:from>
    <cdr:to>
      <cdr:x>0.25366</cdr:x>
      <cdr:y>0.88496</cdr:y>
    </cdr:to>
    <cdr:cxnSp macro="">
      <cdr:nvCxnSpPr>
        <cdr:cNvPr id="14" name="Connettore 1 13">
          <a:extLst xmlns:a="http://schemas.openxmlformats.org/drawingml/2006/main">
            <a:ext uri="{FF2B5EF4-FFF2-40B4-BE49-F238E27FC236}">
              <a16:creationId xmlns:a16="http://schemas.microsoft.com/office/drawing/2014/main" id="{D712F515-400E-4C5F-AC3F-31EA01619161}"/>
            </a:ext>
          </a:extLst>
        </cdr:cNvPr>
        <cdr:cNvCxnSpPr/>
      </cdr:nvCxnSpPr>
      <cdr:spPr>
        <a:xfrm xmlns:a="http://schemas.openxmlformats.org/drawingml/2006/main" rot="16200000" flipV="1">
          <a:off x="1191190" y="3828421"/>
          <a:ext cx="2267113" cy="20343"/>
        </a:xfrm>
        <a:prstGeom xmlns:a="http://schemas.openxmlformats.org/drawingml/2006/main" prst="line">
          <a:avLst/>
        </a:prstGeom>
        <a:ln xmlns:a="http://schemas.openxmlformats.org/drawingml/2006/main" w="3175" cmpd="sng">
          <a:prstDash val="sysDot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0.30218</cdr:x>
      <cdr:y>0.42715</cdr:y>
    </cdr:from>
    <cdr:to>
      <cdr:x>0.30328</cdr:x>
      <cdr:y>0.88145</cdr:y>
    </cdr:to>
    <cdr:cxnSp macro="">
      <cdr:nvCxnSpPr>
        <cdr:cNvPr id="16" name="Connettore 1 15">
          <a:extLst xmlns:a="http://schemas.openxmlformats.org/drawingml/2006/main">
            <a:ext uri="{FF2B5EF4-FFF2-40B4-BE49-F238E27FC236}">
              <a16:creationId xmlns:a16="http://schemas.microsoft.com/office/drawing/2014/main" id="{408C846D-FDD0-466E-83A1-20E23EEEB515}"/>
            </a:ext>
          </a:extLst>
        </cdr:cNvPr>
        <cdr:cNvCxnSpPr/>
      </cdr:nvCxnSpPr>
      <cdr:spPr>
        <a:xfrm xmlns:a="http://schemas.openxmlformats.org/drawingml/2006/main" rot="16200000" flipV="1">
          <a:off x="1510391" y="3671110"/>
          <a:ext cx="2552475" cy="10126"/>
        </a:xfrm>
        <a:prstGeom xmlns:a="http://schemas.openxmlformats.org/drawingml/2006/main" prst="line">
          <a:avLst/>
        </a:prstGeom>
        <a:ln xmlns:a="http://schemas.openxmlformats.org/drawingml/2006/main" w="15875" cmpd="sng">
          <a:solidFill>
            <a:schemeClr val="tx1"/>
          </a:solidFill>
          <a:prstDash val="solid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0.47092</cdr:x>
      <cdr:y>0.37647</cdr:y>
    </cdr:from>
    <cdr:to>
      <cdr:x>0.47203</cdr:x>
      <cdr:y>0.87964</cdr:y>
    </cdr:to>
    <cdr:cxnSp macro="">
      <cdr:nvCxnSpPr>
        <cdr:cNvPr id="18" name="Connettore 1 17">
          <a:extLst xmlns:a="http://schemas.openxmlformats.org/drawingml/2006/main">
            <a:ext uri="{FF2B5EF4-FFF2-40B4-BE49-F238E27FC236}">
              <a16:creationId xmlns:a16="http://schemas.microsoft.com/office/drawing/2014/main" id="{C2E60A62-E30A-4801-B640-9BB7547A6F43}"/>
            </a:ext>
          </a:extLst>
        </cdr:cNvPr>
        <cdr:cNvCxnSpPr/>
      </cdr:nvCxnSpPr>
      <cdr:spPr>
        <a:xfrm xmlns:a="http://schemas.openxmlformats.org/drawingml/2006/main" rot="16200000" flipV="1">
          <a:off x="2926349" y="3523616"/>
          <a:ext cx="2827050" cy="10217"/>
        </a:xfrm>
        <a:prstGeom xmlns:a="http://schemas.openxmlformats.org/drawingml/2006/main" prst="line">
          <a:avLst/>
        </a:prstGeom>
        <a:ln xmlns:a="http://schemas.openxmlformats.org/drawingml/2006/main" w="15875" cmpd="sng">
          <a:solidFill>
            <a:schemeClr val="tx1"/>
          </a:solidFill>
          <a:prstDash val="solid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0.55252</cdr:x>
      <cdr:y>0.43258</cdr:y>
    </cdr:from>
    <cdr:to>
      <cdr:x>0.55363</cdr:x>
      <cdr:y>0.87602</cdr:y>
    </cdr:to>
    <cdr:cxnSp macro="">
      <cdr:nvCxnSpPr>
        <cdr:cNvPr id="20" name="Connettore 1 19">
          <a:extLst xmlns:a="http://schemas.openxmlformats.org/drawingml/2006/main">
            <a:ext uri="{FF2B5EF4-FFF2-40B4-BE49-F238E27FC236}">
              <a16:creationId xmlns:a16="http://schemas.microsoft.com/office/drawing/2014/main" id="{769236D7-7E42-4563-A821-C46D695972FF}"/>
            </a:ext>
          </a:extLst>
        </cdr:cNvPr>
        <cdr:cNvCxnSpPr/>
      </cdr:nvCxnSpPr>
      <cdr:spPr>
        <a:xfrm xmlns:a="http://schemas.openxmlformats.org/drawingml/2006/main" rot="16200000" flipV="1">
          <a:off x="3845349" y="3671083"/>
          <a:ext cx="2491459" cy="10218"/>
        </a:xfrm>
        <a:prstGeom xmlns:a="http://schemas.openxmlformats.org/drawingml/2006/main" prst="line">
          <a:avLst/>
        </a:prstGeom>
        <a:ln xmlns:a="http://schemas.openxmlformats.org/drawingml/2006/main" w="15875" cmpd="sng">
          <a:solidFill>
            <a:schemeClr val="tx1"/>
          </a:solidFill>
          <a:prstDash val="solid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0.6744</cdr:x>
      <cdr:y>0.47197</cdr:y>
    </cdr:from>
    <cdr:to>
      <cdr:x>0.67779</cdr:x>
      <cdr:y>0.90182</cdr:y>
    </cdr:to>
    <cdr:cxnSp macro="">
      <cdr:nvCxnSpPr>
        <cdr:cNvPr id="22" name="Connettore 1 21">
          <a:extLst xmlns:a="http://schemas.openxmlformats.org/drawingml/2006/main">
            <a:ext uri="{FF2B5EF4-FFF2-40B4-BE49-F238E27FC236}">
              <a16:creationId xmlns:a16="http://schemas.microsoft.com/office/drawing/2014/main" id="{9F642C9C-7602-44A4-B318-DACE3E8BF4D2}"/>
            </a:ext>
          </a:extLst>
        </cdr:cNvPr>
        <cdr:cNvCxnSpPr/>
      </cdr:nvCxnSpPr>
      <cdr:spPr>
        <a:xfrm xmlns:a="http://schemas.openxmlformats.org/drawingml/2006/main" flipH="1" flipV="1">
          <a:off x="6207802" y="2651763"/>
          <a:ext cx="31204" cy="2415104"/>
        </a:xfrm>
        <a:prstGeom xmlns:a="http://schemas.openxmlformats.org/drawingml/2006/main" prst="line">
          <a:avLst/>
        </a:prstGeom>
        <a:ln xmlns:a="http://schemas.openxmlformats.org/drawingml/2006/main" w="3175" cmpd="sng">
          <a:prstDash val="sysDot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0.72566</cdr:x>
      <cdr:y>0.57557</cdr:y>
    </cdr:from>
    <cdr:to>
      <cdr:x>0.72782</cdr:x>
      <cdr:y>0.88058</cdr:y>
    </cdr:to>
    <cdr:cxnSp macro="">
      <cdr:nvCxnSpPr>
        <cdr:cNvPr id="24" name="Connettore 1 23">
          <a:extLst xmlns:a="http://schemas.openxmlformats.org/drawingml/2006/main">
            <a:ext uri="{FF2B5EF4-FFF2-40B4-BE49-F238E27FC236}">
              <a16:creationId xmlns:a16="http://schemas.microsoft.com/office/drawing/2014/main" id="{7FE2F559-5696-4904-A42A-B0D361E53980}"/>
            </a:ext>
          </a:extLst>
        </cdr:cNvPr>
        <cdr:cNvCxnSpPr/>
      </cdr:nvCxnSpPr>
      <cdr:spPr>
        <a:xfrm xmlns:a="http://schemas.openxmlformats.org/drawingml/2006/main" rot="16200000" flipV="1">
          <a:off x="5832813" y="4080734"/>
          <a:ext cx="1713692" cy="19883"/>
        </a:xfrm>
        <a:prstGeom xmlns:a="http://schemas.openxmlformats.org/drawingml/2006/main" prst="line">
          <a:avLst/>
        </a:prstGeom>
        <a:ln xmlns:a="http://schemas.openxmlformats.org/drawingml/2006/main" w="15875" cmpd="sng">
          <a:solidFill>
            <a:schemeClr val="tx1"/>
          </a:solidFill>
          <a:prstDash val="solid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0.76318</cdr:x>
      <cdr:y>0.25648</cdr:y>
    </cdr:from>
    <cdr:to>
      <cdr:x>0.77009</cdr:x>
      <cdr:y>0.90456</cdr:y>
    </cdr:to>
    <cdr:cxnSp macro="">
      <cdr:nvCxnSpPr>
        <cdr:cNvPr id="26" name="Connettore 1 25">
          <a:extLst xmlns:a="http://schemas.openxmlformats.org/drawingml/2006/main">
            <a:ext uri="{FF2B5EF4-FFF2-40B4-BE49-F238E27FC236}">
              <a16:creationId xmlns:a16="http://schemas.microsoft.com/office/drawing/2014/main" id="{976F6E15-0082-4319-AA53-3F34EAA7B1C9}"/>
            </a:ext>
          </a:extLst>
        </cdr:cNvPr>
        <cdr:cNvCxnSpPr/>
      </cdr:nvCxnSpPr>
      <cdr:spPr>
        <a:xfrm xmlns:a="http://schemas.openxmlformats.org/drawingml/2006/main" flipH="1" flipV="1">
          <a:off x="7025087" y="1441018"/>
          <a:ext cx="63606" cy="3641225"/>
        </a:xfrm>
        <a:prstGeom xmlns:a="http://schemas.openxmlformats.org/drawingml/2006/main" prst="line">
          <a:avLst/>
        </a:prstGeom>
        <a:ln xmlns:a="http://schemas.openxmlformats.org/drawingml/2006/main" w="3175" cmpd="sng">
          <a:prstDash val="sysDot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0.06397</cdr:x>
      <cdr:y>0.83107</cdr:y>
    </cdr:from>
    <cdr:to>
      <cdr:x>0.11581</cdr:x>
      <cdr:y>0.8763</cdr:y>
    </cdr:to>
    <cdr:sp macro="" textlink="">
      <cdr:nvSpPr>
        <cdr:cNvPr id="2" name="Rettangolo 1"/>
        <cdr:cNvSpPr/>
      </cdr:nvSpPr>
      <cdr:spPr>
        <a:xfrm xmlns:a="http://schemas.openxmlformats.org/drawingml/2006/main">
          <a:off x="589280" y="4665128"/>
          <a:ext cx="477520" cy="253916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it-IT" sz="1050" b="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Dini</a:t>
          </a:r>
          <a:endParaRPr lang="it-IT" sz="900" b="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0.11837</cdr:x>
      <cdr:y>0.82323</cdr:y>
    </cdr:from>
    <cdr:to>
      <cdr:x>0.18552</cdr:x>
      <cdr:y>0.87262</cdr:y>
    </cdr:to>
    <cdr:sp macro="" textlink="">
      <cdr:nvSpPr>
        <cdr:cNvPr id="3" name="Rettangolo 2"/>
        <cdr:cNvSpPr/>
      </cdr:nvSpPr>
      <cdr:spPr>
        <a:xfrm xmlns:a="http://schemas.openxmlformats.org/drawingml/2006/main">
          <a:off x="1088388" y="4616937"/>
          <a:ext cx="61738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it-IT" sz="1200" b="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Prodi</a:t>
          </a:r>
          <a:endParaRPr lang="it-IT" sz="1000" b="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0.17329</cdr:x>
      <cdr:y>0.77758</cdr:y>
    </cdr:from>
    <cdr:to>
      <cdr:x>0.27334</cdr:x>
      <cdr:y>0.82869</cdr:y>
    </cdr:to>
    <cdr:sp macro="" textlink="">
      <cdr:nvSpPr>
        <cdr:cNvPr id="4" name="Rettangolo 3"/>
        <cdr:cNvSpPr/>
      </cdr:nvSpPr>
      <cdr:spPr>
        <a:xfrm xmlns:a="http://schemas.openxmlformats.org/drawingml/2006/main">
          <a:off x="1595120" y="4368800"/>
          <a:ext cx="920965" cy="28715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it-IT" sz="1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D'Alema</a:t>
          </a:r>
          <a:endParaRPr lang="it-IT" sz="9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0.24283</cdr:x>
      <cdr:y>0.82319</cdr:y>
    </cdr:from>
    <cdr:to>
      <cdr:x>0.33223</cdr:x>
      <cdr:y>0.87797</cdr:y>
    </cdr:to>
    <cdr:sp macro="" textlink="">
      <cdr:nvSpPr>
        <cdr:cNvPr id="6" name="Rettangolo 5"/>
        <cdr:cNvSpPr/>
      </cdr:nvSpPr>
      <cdr:spPr>
        <a:xfrm xmlns:a="http://schemas.openxmlformats.org/drawingml/2006/main">
          <a:off x="2235200" y="4625086"/>
          <a:ext cx="822960" cy="307777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it-IT" sz="1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Amato</a:t>
          </a:r>
        </a:p>
      </cdr:txBody>
    </cdr:sp>
  </cdr:relSizeAnchor>
  <cdr:relSizeAnchor xmlns:cdr="http://schemas.openxmlformats.org/drawingml/2006/chartDrawing">
    <cdr:from>
      <cdr:x>0.32009</cdr:x>
      <cdr:y>0.80108</cdr:y>
    </cdr:from>
    <cdr:to>
      <cdr:x>0.46591</cdr:x>
      <cdr:y>0.85586</cdr:y>
    </cdr:to>
    <cdr:sp macro="" textlink="">
      <cdr:nvSpPr>
        <cdr:cNvPr id="7" name="Rettangolo 6"/>
        <cdr:cNvSpPr/>
      </cdr:nvSpPr>
      <cdr:spPr>
        <a:xfrm xmlns:a="http://schemas.openxmlformats.org/drawingml/2006/main">
          <a:off x="2946400" y="4500880"/>
          <a:ext cx="134228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it-IT" sz="1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Berlusconi</a:t>
          </a:r>
        </a:p>
      </cdr:txBody>
    </cdr:sp>
  </cdr:relSizeAnchor>
  <cdr:relSizeAnchor xmlns:cdr="http://schemas.openxmlformats.org/drawingml/2006/chartDrawing">
    <cdr:from>
      <cdr:x>0.47432</cdr:x>
      <cdr:y>0.81411</cdr:y>
    </cdr:from>
    <cdr:to>
      <cdr:x>0.55252</cdr:x>
      <cdr:y>0.86894</cdr:y>
    </cdr:to>
    <cdr:sp macro="" textlink="">
      <cdr:nvSpPr>
        <cdr:cNvPr id="8" name="Rettangolo 7"/>
        <cdr:cNvSpPr/>
      </cdr:nvSpPr>
      <cdr:spPr>
        <a:xfrm xmlns:a="http://schemas.openxmlformats.org/drawingml/2006/main">
          <a:off x="4361295" y="4565771"/>
          <a:ext cx="719033" cy="30750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it-IT" sz="1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Prodi</a:t>
          </a:r>
          <a:endParaRPr lang="it-IT" sz="11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0.55408</cdr:x>
      <cdr:y>0.81917</cdr:y>
    </cdr:from>
    <cdr:to>
      <cdr:x>0.66821</cdr:x>
      <cdr:y>0.875</cdr:y>
    </cdr:to>
    <cdr:sp macro="" textlink="">
      <cdr:nvSpPr>
        <cdr:cNvPr id="9" name="Rettangolo 8"/>
        <cdr:cNvSpPr/>
      </cdr:nvSpPr>
      <cdr:spPr>
        <a:xfrm xmlns:a="http://schemas.openxmlformats.org/drawingml/2006/main">
          <a:off x="5100321" y="4602481"/>
          <a:ext cx="1050560" cy="3136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it-IT" sz="1400" b="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Berlusconi</a:t>
          </a:r>
          <a:endParaRPr lang="it-IT" sz="1000" b="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0.66628</cdr:x>
      <cdr:y>0.81504</cdr:y>
    </cdr:from>
    <cdr:to>
      <cdr:x>0.73727</cdr:x>
      <cdr:y>0.86992</cdr:y>
    </cdr:to>
    <cdr:sp macro="" textlink="">
      <cdr:nvSpPr>
        <cdr:cNvPr id="11" name="Rettangolo 10"/>
        <cdr:cNvSpPr/>
      </cdr:nvSpPr>
      <cdr:spPr>
        <a:xfrm xmlns:a="http://schemas.openxmlformats.org/drawingml/2006/main">
          <a:off x="6126309" y="4571005"/>
          <a:ext cx="65274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it-IT" sz="1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Monti</a:t>
          </a:r>
          <a:endParaRPr lang="it-IT" sz="1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0.7206</cdr:x>
      <cdr:y>0.81866</cdr:y>
    </cdr:from>
    <cdr:to>
      <cdr:x>0.78698</cdr:x>
      <cdr:y>0.87344</cdr:y>
    </cdr:to>
    <cdr:sp macro="" textlink="">
      <cdr:nvSpPr>
        <cdr:cNvPr id="13" name="Rettangolo 12"/>
        <cdr:cNvSpPr/>
      </cdr:nvSpPr>
      <cdr:spPr>
        <a:xfrm xmlns:a="http://schemas.openxmlformats.org/drawingml/2006/main">
          <a:off x="6633059" y="4599644"/>
          <a:ext cx="611025" cy="3077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it-IT" sz="1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Letta</a:t>
          </a:r>
          <a:endParaRPr lang="it-IT" sz="11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0.77704</cdr:x>
      <cdr:y>0.82137</cdr:y>
    </cdr:from>
    <cdr:to>
      <cdr:x>0.84491</cdr:x>
      <cdr:y>0.8762</cdr:y>
    </cdr:to>
    <cdr:sp macro="" textlink="">
      <cdr:nvSpPr>
        <cdr:cNvPr id="15" name="Rettangolo 14"/>
        <cdr:cNvSpPr/>
      </cdr:nvSpPr>
      <cdr:spPr>
        <a:xfrm xmlns:a="http://schemas.openxmlformats.org/drawingml/2006/main">
          <a:off x="7152610" y="4614851"/>
          <a:ext cx="624740" cy="30806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it-IT" sz="1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Renzi</a:t>
          </a:r>
          <a:endParaRPr lang="it-IT" sz="12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0.22607</cdr:x>
      <cdr:y>0.35112</cdr:y>
    </cdr:from>
    <cdr:to>
      <cdr:x>0.36615</cdr:x>
      <cdr:y>0.43076</cdr:y>
    </cdr:to>
    <cdr:sp macro="" textlink="">
      <cdr:nvSpPr>
        <cdr:cNvPr id="23" name="CasellaDiTesto 22"/>
        <cdr:cNvSpPr txBox="1"/>
      </cdr:nvSpPr>
      <cdr:spPr>
        <a:xfrm xmlns:a="http://schemas.openxmlformats.org/drawingml/2006/main">
          <a:off x="2080941" y="1972751"/>
          <a:ext cx="1289431" cy="4474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Incumbent: </a:t>
          </a:r>
        </a:p>
        <a:p xmlns:a="http://schemas.openxmlformats.org/drawingml/2006/main">
          <a:pPr algn="ctr"/>
          <a:r>
            <a:rPr lang="it-IT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40,3%</a:t>
          </a:r>
        </a:p>
      </cdr:txBody>
    </cdr:sp>
  </cdr:relSizeAnchor>
  <cdr:relSizeAnchor xmlns:cdr="http://schemas.openxmlformats.org/drawingml/2006/chartDrawing">
    <cdr:from>
      <cdr:x>0.4886</cdr:x>
      <cdr:y>0.21357</cdr:y>
    </cdr:from>
    <cdr:to>
      <cdr:x>0.6011</cdr:x>
      <cdr:y>0.24072</cdr:y>
    </cdr:to>
    <cdr:sp macro="" textlink="">
      <cdr:nvSpPr>
        <cdr:cNvPr id="25" name="CasellaDiTesto 24"/>
        <cdr:cNvSpPr txBox="1"/>
      </cdr:nvSpPr>
      <cdr:spPr>
        <a:xfrm xmlns:a="http://schemas.openxmlformats.org/drawingml/2006/main">
          <a:off x="4500880" y="1198880"/>
          <a:ext cx="103632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0.52055</cdr:x>
      <cdr:y>0.19729</cdr:y>
    </cdr:from>
    <cdr:to>
      <cdr:x>0.61651</cdr:x>
      <cdr:y>0.22442</cdr:y>
    </cdr:to>
    <cdr:sp macro="" textlink="">
      <cdr:nvSpPr>
        <cdr:cNvPr id="28" name="CasellaDiTesto 27"/>
        <cdr:cNvSpPr txBox="1"/>
      </cdr:nvSpPr>
      <cdr:spPr>
        <a:xfrm xmlns:a="http://schemas.openxmlformats.org/drawingml/2006/main">
          <a:off x="4791641" y="1108442"/>
          <a:ext cx="883308" cy="1524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Incumbent: 37.6%</a:t>
          </a:r>
        </a:p>
      </cdr:txBody>
    </cdr:sp>
  </cdr:relSizeAnchor>
  <cdr:relSizeAnchor xmlns:cdr="http://schemas.openxmlformats.org/drawingml/2006/chartDrawing">
    <cdr:from>
      <cdr:x>0.47868</cdr:x>
      <cdr:y>0.31855</cdr:y>
    </cdr:from>
    <cdr:to>
      <cdr:x>0.58235</cdr:x>
      <cdr:y>0.3638</cdr:y>
    </cdr:to>
    <cdr:sp macro="" textlink="">
      <cdr:nvSpPr>
        <cdr:cNvPr id="41" name="CasellaDiTesto 40"/>
        <cdr:cNvSpPr txBox="1"/>
      </cdr:nvSpPr>
      <cdr:spPr>
        <a:xfrm xmlns:a="http://schemas.openxmlformats.org/drawingml/2006/main">
          <a:off x="4409440" y="1788160"/>
          <a:ext cx="95504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0.42349</cdr:x>
      <cdr:y>0.29683</cdr:y>
    </cdr:from>
    <cdr:to>
      <cdr:x>0.53489</cdr:x>
      <cdr:y>0.34751</cdr:y>
    </cdr:to>
    <cdr:sp macro="" textlink="">
      <cdr:nvSpPr>
        <cdr:cNvPr id="42" name="CasellaDiTesto 41"/>
        <cdr:cNvSpPr txBox="1"/>
      </cdr:nvSpPr>
      <cdr:spPr>
        <a:xfrm xmlns:a="http://schemas.openxmlformats.org/drawingml/2006/main">
          <a:off x="3898184" y="1667752"/>
          <a:ext cx="1025433" cy="2847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Incumbent:</a:t>
          </a:r>
        </a:p>
        <a:p xmlns:a="http://schemas.openxmlformats.org/drawingml/2006/main">
          <a:pPr algn="ctr"/>
          <a:r>
            <a:rPr lang="it-IT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48.1%</a:t>
          </a:r>
        </a:p>
      </cdr:txBody>
    </cdr:sp>
  </cdr:relSizeAnchor>
  <cdr:relSizeAnchor xmlns:cdr="http://schemas.openxmlformats.org/drawingml/2006/chartDrawing">
    <cdr:from>
      <cdr:x>0.68375</cdr:x>
      <cdr:y>0.60957</cdr:y>
    </cdr:from>
    <cdr:to>
      <cdr:x>0.78302</cdr:x>
      <cdr:y>0.64576</cdr:y>
    </cdr:to>
    <cdr:sp macro="" textlink="">
      <cdr:nvSpPr>
        <cdr:cNvPr id="48" name="CasellaDiTesto 47"/>
        <cdr:cNvSpPr txBox="1"/>
      </cdr:nvSpPr>
      <cdr:spPr>
        <a:xfrm xmlns:a="http://schemas.openxmlformats.org/drawingml/2006/main">
          <a:off x="6293912" y="3424855"/>
          <a:ext cx="913777" cy="2033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Incumbent:</a:t>
          </a:r>
        </a:p>
        <a:p xmlns:a="http://schemas.openxmlformats.org/drawingml/2006/main">
          <a:pPr algn="ctr"/>
          <a:r>
            <a:rPr lang="it-IT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29.5%</a:t>
          </a:r>
        </a:p>
      </cdr:txBody>
    </cdr:sp>
  </cdr:relSizeAnchor>
  <cdr:relSizeAnchor xmlns:cdr="http://schemas.openxmlformats.org/drawingml/2006/chartDrawing">
    <cdr:from>
      <cdr:x>0.31988</cdr:x>
      <cdr:y>0.73835</cdr:y>
    </cdr:from>
    <cdr:to>
      <cdr:x>0.38275</cdr:x>
      <cdr:y>0.76912</cdr:y>
    </cdr:to>
    <cdr:sp macro="" textlink="">
      <cdr:nvSpPr>
        <cdr:cNvPr id="49" name="CasellaDiTesto 48"/>
        <cdr:cNvSpPr txBox="1"/>
      </cdr:nvSpPr>
      <cdr:spPr>
        <a:xfrm xmlns:a="http://schemas.openxmlformats.org/drawingml/2006/main">
          <a:off x="2944472" y="4148427"/>
          <a:ext cx="578716" cy="1728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0.46654</cdr:x>
      <cdr:y>0.52489</cdr:y>
    </cdr:from>
    <cdr:to>
      <cdr:x>0.52941</cdr:x>
      <cdr:y>0.5629</cdr:y>
    </cdr:to>
    <cdr:sp macro="" textlink="">
      <cdr:nvSpPr>
        <cdr:cNvPr id="50" name="CasellaDiTesto 49"/>
        <cdr:cNvSpPr txBox="1"/>
      </cdr:nvSpPr>
      <cdr:spPr>
        <a:xfrm xmlns:a="http://schemas.openxmlformats.org/drawingml/2006/main">
          <a:off x="4297680" y="2946400"/>
          <a:ext cx="579120" cy="213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0.55147</cdr:x>
      <cdr:y>0.64072</cdr:y>
    </cdr:from>
    <cdr:to>
      <cdr:x>0.64632</cdr:x>
      <cdr:y>0.69321</cdr:y>
    </cdr:to>
    <cdr:sp macro="" textlink="">
      <cdr:nvSpPr>
        <cdr:cNvPr id="51" name="CasellaDiTesto 50"/>
        <cdr:cNvSpPr txBox="1"/>
      </cdr:nvSpPr>
      <cdr:spPr>
        <a:xfrm xmlns:a="http://schemas.openxmlformats.org/drawingml/2006/main">
          <a:off x="5080000" y="3596640"/>
          <a:ext cx="873760" cy="2946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0.76985</cdr:x>
      <cdr:y>0.56471</cdr:y>
    </cdr:from>
    <cdr:to>
      <cdr:x>0.82009</cdr:x>
      <cdr:y>0.62206</cdr:y>
    </cdr:to>
    <cdr:sp macro="" textlink="">
      <cdr:nvSpPr>
        <cdr:cNvPr id="52" name="CasellaDiTesto 51"/>
        <cdr:cNvSpPr txBox="1"/>
      </cdr:nvSpPr>
      <cdr:spPr>
        <a:xfrm xmlns:a="http://schemas.openxmlformats.org/drawingml/2006/main">
          <a:off x="7086438" y="3172812"/>
          <a:ext cx="462442" cy="3222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0.85872</cdr:x>
      <cdr:y>0.3906</cdr:y>
    </cdr:from>
    <cdr:to>
      <cdr:x>0.86203</cdr:x>
      <cdr:y>0.87884</cdr:y>
    </cdr:to>
    <cdr:cxnSp macro="">
      <cdr:nvCxnSpPr>
        <cdr:cNvPr id="19" name="Connettore 1 18">
          <a:extLst xmlns:a="http://schemas.openxmlformats.org/drawingml/2006/main">
            <a:ext uri="{FF2B5EF4-FFF2-40B4-BE49-F238E27FC236}">
              <a16:creationId xmlns:a16="http://schemas.microsoft.com/office/drawing/2014/main" id="{F1476190-650D-43CD-BD7D-A6A3CE0AE8A9}"/>
            </a:ext>
          </a:extLst>
        </cdr:cNvPr>
        <cdr:cNvCxnSpPr/>
      </cdr:nvCxnSpPr>
      <cdr:spPr>
        <a:xfrm xmlns:a="http://schemas.openxmlformats.org/drawingml/2006/main" flipH="1" flipV="1">
          <a:off x="7904483" y="2194578"/>
          <a:ext cx="30469" cy="274316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0.09492</cdr:x>
      <cdr:y>0.03074</cdr:y>
    </cdr:from>
    <cdr:to>
      <cdr:x>0.16279</cdr:x>
      <cdr:y>0.08004</cdr:y>
    </cdr:to>
    <cdr:sp macro="" textlink="">
      <cdr:nvSpPr>
        <cdr:cNvPr id="34" name="Rettangolo 33"/>
        <cdr:cNvSpPr/>
      </cdr:nvSpPr>
      <cdr:spPr>
        <a:xfrm xmlns:a="http://schemas.openxmlformats.org/drawingml/2006/main">
          <a:off x="873771" y="172711"/>
          <a:ext cx="62474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it-IT" sz="12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0.8575</cdr:x>
      <cdr:y>0.81785</cdr:y>
    </cdr:from>
    <cdr:to>
      <cdr:x>0.96235</cdr:x>
      <cdr:y>0.86667</cdr:y>
    </cdr:to>
    <cdr:sp macro="" textlink="">
      <cdr:nvSpPr>
        <cdr:cNvPr id="17" name="Rettangolo 16"/>
        <cdr:cNvSpPr/>
      </cdr:nvSpPr>
      <cdr:spPr>
        <a:xfrm xmlns:a="http://schemas.openxmlformats.org/drawingml/2006/main">
          <a:off x="7884581" y="4586776"/>
          <a:ext cx="964075" cy="2737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it-IT" sz="1400" b="1" i="0" dirty="0">
              <a:solidFill>
                <a:schemeClr val="bg2"/>
              </a:solidFill>
              <a:effectLst>
                <a:glow rad="101600">
                  <a:schemeClr val="tx2">
                    <a:lumMod val="40000"/>
                    <a:lumOff val="60000"/>
                    <a:alpha val="75000"/>
                  </a:scheme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Gentiloni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1A0F5114-F1BF-474B-9502-84B6F263C8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4339" tIns="47169" rIns="94339" bIns="4716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CFEE59B-DE6F-4002-993E-81655A6F5E8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4339" tIns="47169" rIns="94339" bIns="47169" rtlCol="0"/>
          <a:lstStyle>
            <a:lvl1pPr algn="r">
              <a:defRPr sz="1200"/>
            </a:lvl1pPr>
          </a:lstStyle>
          <a:p>
            <a:fld id="{90C9CB96-8714-42E8-8B40-209D48C42C2F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A2FC407-1338-43CF-A066-28EBD68CDB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3507"/>
          </a:xfrm>
          <a:prstGeom prst="rect">
            <a:avLst/>
          </a:prstGeom>
        </p:spPr>
        <p:txBody>
          <a:bodyPr vert="horz" lIns="94339" tIns="47169" rIns="94339" bIns="4716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C5627FC-4D61-4501-BCBA-25CC97C58E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3507"/>
          </a:xfrm>
          <a:prstGeom prst="rect">
            <a:avLst/>
          </a:prstGeom>
        </p:spPr>
        <p:txBody>
          <a:bodyPr vert="horz" lIns="94339" tIns="47169" rIns="94339" bIns="47169" rtlCol="0" anchor="b"/>
          <a:lstStyle>
            <a:lvl1pPr algn="r">
              <a:defRPr sz="1200"/>
            </a:lvl1pPr>
          </a:lstStyle>
          <a:p>
            <a:fld id="{F2784CD4-0D77-4F90-841E-6323A1F25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2008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DB23FA-D608-46BC-B20C-CD11C292D0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C52B2B-4EC4-4C33-81A6-D7DE11DFB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5A89EE-C4B7-4C82-BA14-1F6D36666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3BED58-D852-444D-94A5-0D56BB84D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B410-A690-4B7A-A676-BFF148193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024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A7E8DA-8D97-48FE-BD74-9FA7911C8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BD68CA-54BB-4B33-B6D7-246BED5C4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3EFB48-5798-461E-BBCF-F3E96DCE3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2B06BF-AF50-4144-8ADB-63AF7A347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2C5E65-0496-451F-B44D-DB3F8FB2F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231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9436320-E514-4610-9B16-3470E8722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C384410-5703-4F70-9EB1-3AC222672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A99B40-A5CD-4937-A9ED-1D291F93B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D71A71-91CB-4C96-99A6-FF1DB5D1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468C8C-ECB7-462B-A321-43F65CC75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420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F38A4F-91BE-4246-8193-679B9A353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FD5D3E-D0B1-4F80-848F-5B32FC12E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348F75-01E7-49DF-824B-FDEED9DFF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B46E01-F83D-40D0-A22D-23C5549CB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1505F7-CB12-4063-AAF8-A2CA72C0F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546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EC951A-F454-44D8-B2AB-1542BF074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C9FA28-6B27-404F-B57C-FE2D3E92F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6FFDF5C-CF56-451D-8179-7F465B3E8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56CD3D-01A4-4E6D-BCE8-09A32BA14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22C411-025F-49F9-9B4A-8F56A34E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997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7A3D5D-BF5C-4FF7-AA83-C12B810A8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55BEB3-CE99-4F90-88C5-26D9C1037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2E11B15-E312-447A-BA83-D5F16BF0E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563275-759B-42CC-A040-1D0CEF3DE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094303-1C39-4D2B-B655-825897CB2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529AEA8-D5CA-43DD-B9DA-4B6B5D5A6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174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00DF03-911F-4CF5-83C6-1D3D7D794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05660F-B0BC-4F76-A565-F207CA32D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2595F4-6666-4936-A52A-5451436B4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E75B7E3-F857-4102-A982-C0BB79917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92CDFAA-58B7-4C09-A034-007FB170C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935F97B-0B23-41E8-BAE4-39193B3DB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B3A78A7-B851-4469-8865-185573F9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015262E-6CEA-45C7-A912-DAC2D6EDF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35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A0744A-1003-4CD2-A55C-05FD43151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34FA4E9-D31E-47B4-B007-0EC1B43F3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FAF98AB-EC61-43BF-B161-19E4D66C9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EC4C0F9-60DB-4E01-8D6A-8BF282720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342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02D6FAE-1DF7-433E-9880-EF02FFEB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5E61548-FE9A-4CCC-9351-E562FB93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C42E944-879B-41D5-8381-DCD1294FB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827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76B7A1-7C43-4C3E-AA6D-042E43DFD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2545DB-A856-417C-9BCE-DF37C874D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647089D-5479-48C0-A259-BE793420F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27D22B-D477-493C-96B2-5339F3F5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9B98970-244F-4008-BDA6-D71731CF9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525F9A-5F7F-41D1-969C-EECBE35C1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536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BD0747-4CFD-4FEB-9AE6-7187F3B86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1941F43-98CB-4091-926F-1D76A3C875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4C70B19-EC78-45A0-A639-47EB24C7D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12F9CD-0D14-4738-BF8C-085A2F2B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6BB2CFE-62DC-4FAE-B9F4-3668EE35D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882821-65E3-45B0-A68F-CD9BF130F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707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78559B0-B417-42FD-8B47-CB1D59EAF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85BD60-9473-476A-8517-6700D82BE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03CDCA-C841-4C4B-B995-B478D6287D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338D9-C1B8-43D3-AF6E-3F1EAFCE5B75}" type="datetimeFigureOut">
              <a:rPr lang="it-IT" smtClean="0"/>
              <a:t>29/09/2017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C885C2-ED2E-4467-8B39-79E1265F8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2A63E6-0C85-4859-BCE1-70D256FFD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50D0F-E634-45AD-9111-C7538A7767E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188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D868BA-4BA0-47F2-A3F9-EEB49E68D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it-I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elezioni comunali 2017 a Pistoia:</a:t>
            </a:r>
            <a:br>
              <a:rPr lang="it-I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risultati e i flussi elettorali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21F03D8-8EFB-454D-9E3B-A2A95A130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0923"/>
            <a:ext cx="9144000" cy="1176696"/>
          </a:xfrm>
        </p:spPr>
        <p:txBody>
          <a:bodyPr>
            <a:normAutofit fontScale="92500" lnSpcReduction="10000"/>
          </a:bodyPr>
          <a:lstStyle/>
          <a:p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Aldo Paparo</a:t>
            </a:r>
          </a:p>
          <a:p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LUISS – Guido Carli</a:t>
            </a:r>
          </a:p>
          <a:p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Centro Italiano di Studi Elettorali (CISE)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9FAEB993-0BDA-4CC8-8EFC-91E1CEA67093}"/>
              </a:ext>
            </a:extLst>
          </p:cNvPr>
          <p:cNvSpPr txBox="1">
            <a:spLocks/>
          </p:cNvSpPr>
          <p:nvPr/>
        </p:nvSpPr>
        <p:spPr>
          <a:xfrm>
            <a:off x="1524000" y="5519629"/>
            <a:ext cx="9144000" cy="1176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Pistoia, 29 settembre 2017</a:t>
            </a:r>
          </a:p>
        </p:txBody>
      </p:sp>
    </p:spTree>
    <p:extLst>
      <p:ext uri="{BB962C8B-B14F-4D97-AF65-F5344CB8AC3E}">
        <p14:creationId xmlns:p14="http://schemas.microsoft.com/office/powerpoint/2010/main" val="1557493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D903-4598-4372-9CA0-21D92533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393"/>
            <a:ext cx="12192000" cy="704395"/>
          </a:xfrm>
        </p:spPr>
        <p:txBody>
          <a:bodyPr>
            <a:no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dei flussi elettorali fra primo e secondo turno</a:t>
            </a:r>
          </a:p>
        </p:txBody>
      </p:sp>
      <p:pic>
        <p:nvPicPr>
          <p:cNvPr id="3074" name="Picture 2" descr="flussi PT dal primo turno dest">
            <a:extLst>
              <a:ext uri="{FF2B5EF4-FFF2-40B4-BE49-F238E27FC236}">
                <a16:creationId xmlns:a16="http://schemas.microsoft.com/office/drawing/2014/main" id="{3A33ECF5-934E-4991-BCB3-87297EED8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9471"/>
            <a:ext cx="12192000" cy="280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59D4D0E7-692B-4B89-8691-63E8F1144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99931"/>
            <a:ext cx="12192000" cy="238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760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D903-4598-4372-9CA0-21D92533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393"/>
            <a:ext cx="12192000" cy="704395"/>
          </a:xfrm>
        </p:spPr>
        <p:txBody>
          <a:bodyPr>
            <a:no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dei flussi elettorali dal 2013</a:t>
            </a:r>
          </a:p>
        </p:txBody>
      </p:sp>
      <p:pic>
        <p:nvPicPr>
          <p:cNvPr id="1026" name="Picture 2" descr="http://cise.luiss.it/cise/wp-content/uploads/2017/06/flussi-PT-dal-2013.jpg">
            <a:extLst>
              <a:ext uri="{FF2B5EF4-FFF2-40B4-BE49-F238E27FC236}">
                <a16:creationId xmlns:a16="http://schemas.microsoft.com/office/drawing/2014/main" id="{59535451-1332-4B9D-A6AD-65F0F6277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2" y="604300"/>
            <a:ext cx="9263269" cy="622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DF699C90-916C-4817-B9F7-9CEE08CCC704}"/>
              </a:ext>
            </a:extLst>
          </p:cNvPr>
          <p:cNvSpPr txBox="1"/>
          <p:nvPr/>
        </p:nvSpPr>
        <p:spPr>
          <a:xfrm>
            <a:off x="9326880" y="1108490"/>
            <a:ext cx="281741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Tomasi ha vinto in virtù dei decisivi voti in entrata dal centrosinistra 2013. Meno della metà degli elettori di Bersani ha infatti votato Bertinelli al ballottaggio; il 23% ha scelto Tomasi, che da questo bacino ottiene il 28% dei propri voti al secondo turno</a:t>
            </a:r>
          </a:p>
        </p:txBody>
      </p:sp>
    </p:spTree>
    <p:extLst>
      <p:ext uri="{BB962C8B-B14F-4D97-AF65-F5344CB8AC3E}">
        <p14:creationId xmlns:p14="http://schemas.microsoft.com/office/powerpoint/2010/main" val="2529072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D903-4598-4372-9CA0-21D92533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393"/>
            <a:ext cx="12192000" cy="704395"/>
          </a:xfrm>
        </p:spPr>
        <p:txBody>
          <a:bodyPr>
            <a:no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dei flussi elettorali dal 2013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34266AB-77D3-476D-B34E-84E09822C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1" y="653144"/>
            <a:ext cx="11096625" cy="3324225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DCAEDDF9-7CC6-4752-977A-285C947242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61" y="3895725"/>
            <a:ext cx="11572875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78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D903-4598-4372-9CA0-21D92533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393"/>
            <a:ext cx="12192000" cy="704395"/>
          </a:xfrm>
        </p:spPr>
        <p:txBody>
          <a:bodyPr>
            <a:no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dei flussi elettorali dal 2013, destinazioni in varie città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B4C5D2A2-666F-4710-9B35-A801CEDD7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870095"/>
              </p:ext>
            </p:extLst>
          </p:nvPr>
        </p:nvGraphicFramePr>
        <p:xfrm>
          <a:off x="3633746" y="629903"/>
          <a:ext cx="5103317" cy="6204244"/>
        </p:xfrm>
        <a:graphic>
          <a:graphicData uri="http://schemas.openxmlformats.org/drawingml/2006/table">
            <a:tbl>
              <a:tblPr firstRow="1" firstCol="1" bandRow="1"/>
              <a:tblGrid>
                <a:gridCol w="524786">
                  <a:extLst>
                    <a:ext uri="{9D8B030D-6E8A-4147-A177-3AD203B41FA5}">
                      <a16:colId xmlns:a16="http://schemas.microsoft.com/office/drawing/2014/main" val="1008684197"/>
                    </a:ext>
                  </a:extLst>
                </a:gridCol>
                <a:gridCol w="127221">
                  <a:extLst>
                    <a:ext uri="{9D8B030D-6E8A-4147-A177-3AD203B41FA5}">
                      <a16:colId xmlns:a16="http://schemas.microsoft.com/office/drawing/2014/main" val="1356462659"/>
                    </a:ext>
                  </a:extLst>
                </a:gridCol>
                <a:gridCol w="1130562">
                  <a:extLst>
                    <a:ext uri="{9D8B030D-6E8A-4147-A177-3AD203B41FA5}">
                      <a16:colId xmlns:a16="http://schemas.microsoft.com/office/drawing/2014/main" val="1133057522"/>
                    </a:ext>
                  </a:extLst>
                </a:gridCol>
                <a:gridCol w="553458">
                  <a:extLst>
                    <a:ext uri="{9D8B030D-6E8A-4147-A177-3AD203B41FA5}">
                      <a16:colId xmlns:a16="http://schemas.microsoft.com/office/drawing/2014/main" val="3912268482"/>
                    </a:ext>
                  </a:extLst>
                </a:gridCol>
                <a:gridCol w="553458">
                  <a:extLst>
                    <a:ext uri="{9D8B030D-6E8A-4147-A177-3AD203B41FA5}">
                      <a16:colId xmlns:a16="http://schemas.microsoft.com/office/drawing/2014/main" val="359963569"/>
                    </a:ext>
                  </a:extLst>
                </a:gridCol>
                <a:gridCol w="553458">
                  <a:extLst>
                    <a:ext uri="{9D8B030D-6E8A-4147-A177-3AD203B41FA5}">
                      <a16:colId xmlns:a16="http://schemas.microsoft.com/office/drawing/2014/main" val="813063568"/>
                    </a:ext>
                  </a:extLst>
                </a:gridCol>
                <a:gridCol w="553458">
                  <a:extLst>
                    <a:ext uri="{9D8B030D-6E8A-4147-A177-3AD203B41FA5}">
                      <a16:colId xmlns:a16="http://schemas.microsoft.com/office/drawing/2014/main" val="1945307588"/>
                    </a:ext>
                  </a:extLst>
                </a:gridCol>
                <a:gridCol w="553458">
                  <a:extLst>
                    <a:ext uri="{9D8B030D-6E8A-4147-A177-3AD203B41FA5}">
                      <a16:colId xmlns:a16="http://schemas.microsoft.com/office/drawing/2014/main" val="3055048877"/>
                    </a:ext>
                  </a:extLst>
                </a:gridCol>
                <a:gridCol w="553458">
                  <a:extLst>
                    <a:ext uri="{9D8B030D-6E8A-4147-A177-3AD203B41FA5}">
                      <a16:colId xmlns:a16="http://schemas.microsoft.com/office/drawing/2014/main" val="2103438110"/>
                    </a:ext>
                  </a:extLst>
                </a:gridCol>
              </a:tblGrid>
              <a:tr h="14557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Comune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Voto ballottaggio comunali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Voto Politiche 2013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332343"/>
                  </a:ext>
                </a:extLst>
              </a:tr>
              <a:tr h="27160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Coalizione Bersani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Coalizione Monti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Coalizione Berlusconi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M5s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74937"/>
                  </a:ext>
                </a:extLst>
              </a:tr>
              <a:tr h="145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128093"/>
                  </a:ext>
                </a:extLst>
              </a:tr>
              <a:tr h="145570">
                <a:tc row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Padova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547499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051709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892052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616959"/>
                  </a:ext>
                </a:extLst>
              </a:tr>
              <a:tr h="1455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406339"/>
                  </a:ext>
                </a:extLst>
              </a:tr>
              <a:tr h="145570">
                <a:tc row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Genova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90184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010898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727614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425553"/>
                  </a:ext>
                </a:extLst>
              </a:tr>
              <a:tr h="1455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996872"/>
                  </a:ext>
                </a:extLst>
              </a:tr>
              <a:tr h="145570">
                <a:tc row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Spezia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9779660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978895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221872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668959"/>
                  </a:ext>
                </a:extLst>
              </a:tr>
              <a:tr h="1455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492069"/>
                  </a:ext>
                </a:extLst>
              </a:tr>
              <a:tr h="145570">
                <a:tc row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Pistoia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5081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537640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007296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552412"/>
                  </a:ext>
                </a:extLst>
              </a:tr>
              <a:tr h="1455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890821"/>
                  </a:ext>
                </a:extLst>
              </a:tr>
              <a:tr h="145570">
                <a:tc row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L'Aquila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6226256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0679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33241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393917"/>
                  </a:ext>
                </a:extLst>
              </a:tr>
              <a:tr h="1455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10175"/>
                  </a:ext>
                </a:extLst>
              </a:tr>
              <a:tr h="145570">
                <a:tc row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Lecce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226035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798655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6258507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689360"/>
                  </a:ext>
                </a:extLst>
              </a:tr>
              <a:tr h="1455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453170"/>
                  </a:ext>
                </a:extLst>
              </a:tr>
              <a:tr h="145570">
                <a:tc row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Taranto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803164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094875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504905"/>
                  </a:ext>
                </a:extLst>
              </a:tr>
              <a:tr h="14557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81" marR="22981" marT="4925" marB="49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2981" marR="22981" marT="4925" marB="49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405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127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D903-4598-4372-9CA0-21D92533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393"/>
            <a:ext cx="12192000" cy="704395"/>
          </a:xfrm>
        </p:spPr>
        <p:txBody>
          <a:bodyPr>
            <a:no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dei flussi elettorali dal 2013, matrice delle provenienze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94ECEC46-6B69-458B-AAC3-FDDBEF078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325029"/>
              </p:ext>
            </p:extLst>
          </p:nvPr>
        </p:nvGraphicFramePr>
        <p:xfrm>
          <a:off x="2536466" y="710297"/>
          <a:ext cx="6934107" cy="6063393"/>
        </p:xfrm>
        <a:graphic>
          <a:graphicData uri="http://schemas.openxmlformats.org/drawingml/2006/table">
            <a:tbl>
              <a:tblPr firstRow="1" firstCol="1" bandRow="1"/>
              <a:tblGrid>
                <a:gridCol w="667910">
                  <a:extLst>
                    <a:ext uri="{9D8B030D-6E8A-4147-A177-3AD203B41FA5}">
                      <a16:colId xmlns:a16="http://schemas.microsoft.com/office/drawing/2014/main" val="1419021931"/>
                    </a:ext>
                  </a:extLst>
                </a:gridCol>
                <a:gridCol w="135172">
                  <a:extLst>
                    <a:ext uri="{9D8B030D-6E8A-4147-A177-3AD203B41FA5}">
                      <a16:colId xmlns:a16="http://schemas.microsoft.com/office/drawing/2014/main" val="2567688450"/>
                    </a:ext>
                  </a:extLst>
                </a:gridCol>
                <a:gridCol w="1191631">
                  <a:extLst>
                    <a:ext uri="{9D8B030D-6E8A-4147-A177-3AD203B41FA5}">
                      <a16:colId xmlns:a16="http://schemas.microsoft.com/office/drawing/2014/main" val="4057707378"/>
                    </a:ext>
                  </a:extLst>
                </a:gridCol>
                <a:gridCol w="242430">
                  <a:extLst>
                    <a:ext uri="{9D8B030D-6E8A-4147-A177-3AD203B41FA5}">
                      <a16:colId xmlns:a16="http://schemas.microsoft.com/office/drawing/2014/main" val="2529417843"/>
                    </a:ext>
                  </a:extLst>
                </a:gridCol>
                <a:gridCol w="649507">
                  <a:extLst>
                    <a:ext uri="{9D8B030D-6E8A-4147-A177-3AD203B41FA5}">
                      <a16:colId xmlns:a16="http://schemas.microsoft.com/office/drawing/2014/main" val="848597602"/>
                    </a:ext>
                  </a:extLst>
                </a:gridCol>
                <a:gridCol w="649507">
                  <a:extLst>
                    <a:ext uri="{9D8B030D-6E8A-4147-A177-3AD203B41FA5}">
                      <a16:colId xmlns:a16="http://schemas.microsoft.com/office/drawing/2014/main" val="4208855166"/>
                    </a:ext>
                  </a:extLst>
                </a:gridCol>
                <a:gridCol w="649507">
                  <a:extLst>
                    <a:ext uri="{9D8B030D-6E8A-4147-A177-3AD203B41FA5}">
                      <a16:colId xmlns:a16="http://schemas.microsoft.com/office/drawing/2014/main" val="1364521492"/>
                    </a:ext>
                  </a:extLst>
                </a:gridCol>
                <a:gridCol w="649507">
                  <a:extLst>
                    <a:ext uri="{9D8B030D-6E8A-4147-A177-3AD203B41FA5}">
                      <a16:colId xmlns:a16="http://schemas.microsoft.com/office/drawing/2014/main" val="1982681430"/>
                    </a:ext>
                  </a:extLst>
                </a:gridCol>
                <a:gridCol w="649507">
                  <a:extLst>
                    <a:ext uri="{9D8B030D-6E8A-4147-A177-3AD203B41FA5}">
                      <a16:colId xmlns:a16="http://schemas.microsoft.com/office/drawing/2014/main" val="1265170963"/>
                    </a:ext>
                  </a:extLst>
                </a:gridCol>
                <a:gridCol w="649507">
                  <a:extLst>
                    <a:ext uri="{9D8B030D-6E8A-4147-A177-3AD203B41FA5}">
                      <a16:colId xmlns:a16="http://schemas.microsoft.com/office/drawing/2014/main" val="1602718366"/>
                    </a:ext>
                  </a:extLst>
                </a:gridCol>
                <a:gridCol w="155297">
                  <a:extLst>
                    <a:ext uri="{9D8B030D-6E8A-4147-A177-3AD203B41FA5}">
                      <a16:colId xmlns:a16="http://schemas.microsoft.com/office/drawing/2014/main" val="318413450"/>
                    </a:ext>
                  </a:extLst>
                </a:gridCol>
                <a:gridCol w="644625">
                  <a:extLst>
                    <a:ext uri="{9D8B030D-6E8A-4147-A177-3AD203B41FA5}">
                      <a16:colId xmlns:a16="http://schemas.microsoft.com/office/drawing/2014/main" val="3472261006"/>
                    </a:ext>
                  </a:extLst>
                </a:gridCol>
              </a:tblGrid>
              <a:tr h="14707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Comune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Voto ballottaggio comunali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Voto Politiche 2013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629263"/>
                  </a:ext>
                </a:extLst>
              </a:tr>
              <a:tr h="2744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Coalizione Bersani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Coalizione Monti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Coalizione Berlusconi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M5s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055302"/>
                  </a:ext>
                </a:extLst>
              </a:tr>
              <a:tr h="147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220633"/>
                  </a:ext>
                </a:extLst>
              </a:tr>
              <a:tr h="14707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Padova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604479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196693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3595298"/>
                  </a:ext>
                </a:extLst>
              </a:tr>
              <a:tr h="147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766486"/>
                  </a:ext>
                </a:extLst>
              </a:tr>
              <a:tr h="14707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Genova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837648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747735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266295"/>
                  </a:ext>
                </a:extLst>
              </a:tr>
              <a:tr h="147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073608"/>
                  </a:ext>
                </a:extLst>
              </a:tr>
              <a:tr h="14707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Spezia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780674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599690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169746"/>
                  </a:ext>
                </a:extLst>
              </a:tr>
              <a:tr h="147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548718"/>
                  </a:ext>
                </a:extLst>
              </a:tr>
              <a:tr h="14707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Pistoia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990681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735983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4870094"/>
                  </a:ext>
                </a:extLst>
              </a:tr>
              <a:tr h="147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981013"/>
                  </a:ext>
                </a:extLst>
              </a:tr>
              <a:tr h="14707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L'Aquila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820811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09354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384144"/>
                  </a:ext>
                </a:extLst>
              </a:tr>
              <a:tr h="147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138431"/>
                  </a:ext>
                </a:extLst>
              </a:tr>
              <a:tr h="14707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Lecce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914380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1148519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004229"/>
                  </a:ext>
                </a:extLst>
              </a:tr>
              <a:tr h="147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003315"/>
                  </a:ext>
                </a:extLst>
              </a:tr>
              <a:tr h="14707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Taranto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94910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 e alleati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359495"/>
                  </a:ext>
                </a:extLst>
              </a:tr>
              <a:tr h="14707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voto</a:t>
                      </a:r>
                      <a:endParaRPr lang="it-IT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6" marR="27896" marT="5978" marB="59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435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584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8341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Volatilità elettorale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964414"/>
              </p:ext>
            </p:extLst>
          </p:nvPr>
        </p:nvGraphicFramePr>
        <p:xfrm>
          <a:off x="1471654" y="1107163"/>
          <a:ext cx="9248692" cy="5333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601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14772"/>
          </a:xfrm>
        </p:spPr>
        <p:txBody>
          <a:bodyPr>
            <a:no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Popolarità del governo</a:t>
            </a:r>
          </a:p>
        </p:txBody>
      </p:sp>
      <p:graphicFrame>
        <p:nvGraphicFramePr>
          <p:cNvPr id="6" name="Gra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493917"/>
              </p:ext>
            </p:extLst>
          </p:nvPr>
        </p:nvGraphicFramePr>
        <p:xfrm>
          <a:off x="1498600" y="914089"/>
          <a:ext cx="9194800" cy="5608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058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D903-4598-4372-9CA0-21D92533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393"/>
            <a:ext cx="12192000" cy="70439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Risultati elettorali nei comuni superiori, proporzionale</a:t>
            </a:r>
          </a:p>
        </p:txBody>
      </p:sp>
      <p:graphicFrame>
        <p:nvGraphicFramePr>
          <p:cNvPr id="9" name="Segnaposto contenuto 8">
            <a:extLst>
              <a:ext uri="{FF2B5EF4-FFF2-40B4-BE49-F238E27FC236}">
                <a16:creationId xmlns:a16="http://schemas.microsoft.com/office/drawing/2014/main" id="{E90C020C-7DAA-4CCF-942A-605146F406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870268"/>
              </p:ext>
            </p:extLst>
          </p:nvPr>
        </p:nvGraphicFramePr>
        <p:xfrm>
          <a:off x="1277962" y="1537590"/>
          <a:ext cx="9636076" cy="5188693"/>
        </p:xfrm>
        <a:graphic>
          <a:graphicData uri="http://schemas.openxmlformats.org/drawingml/2006/table">
            <a:tbl>
              <a:tblPr/>
              <a:tblGrid>
                <a:gridCol w="3933098">
                  <a:extLst>
                    <a:ext uri="{9D8B030D-6E8A-4147-A177-3AD203B41FA5}">
                      <a16:colId xmlns:a16="http://schemas.microsoft.com/office/drawing/2014/main" val="2165982122"/>
                    </a:ext>
                  </a:extLst>
                </a:gridCol>
                <a:gridCol w="121019">
                  <a:extLst>
                    <a:ext uri="{9D8B030D-6E8A-4147-A177-3AD203B41FA5}">
                      <a16:colId xmlns:a16="http://schemas.microsoft.com/office/drawing/2014/main" val="944880844"/>
                    </a:ext>
                  </a:extLst>
                </a:gridCol>
                <a:gridCol w="805527">
                  <a:extLst>
                    <a:ext uri="{9D8B030D-6E8A-4147-A177-3AD203B41FA5}">
                      <a16:colId xmlns:a16="http://schemas.microsoft.com/office/drawing/2014/main" val="755712019"/>
                    </a:ext>
                  </a:extLst>
                </a:gridCol>
                <a:gridCol w="453819">
                  <a:extLst>
                    <a:ext uri="{9D8B030D-6E8A-4147-A177-3AD203B41FA5}">
                      <a16:colId xmlns:a16="http://schemas.microsoft.com/office/drawing/2014/main" val="1128827606"/>
                    </a:ext>
                  </a:extLst>
                </a:gridCol>
                <a:gridCol w="181525">
                  <a:extLst>
                    <a:ext uri="{9D8B030D-6E8A-4147-A177-3AD203B41FA5}">
                      <a16:colId xmlns:a16="http://schemas.microsoft.com/office/drawing/2014/main" val="3154088193"/>
                    </a:ext>
                  </a:extLst>
                </a:gridCol>
                <a:gridCol w="805527">
                  <a:extLst>
                    <a:ext uri="{9D8B030D-6E8A-4147-A177-3AD203B41FA5}">
                      <a16:colId xmlns:a16="http://schemas.microsoft.com/office/drawing/2014/main" val="1681322358"/>
                    </a:ext>
                  </a:extLst>
                </a:gridCol>
                <a:gridCol w="453819">
                  <a:extLst>
                    <a:ext uri="{9D8B030D-6E8A-4147-A177-3AD203B41FA5}">
                      <a16:colId xmlns:a16="http://schemas.microsoft.com/office/drawing/2014/main" val="2612508581"/>
                    </a:ext>
                  </a:extLst>
                </a:gridCol>
                <a:gridCol w="181525">
                  <a:extLst>
                    <a:ext uri="{9D8B030D-6E8A-4147-A177-3AD203B41FA5}">
                      <a16:colId xmlns:a16="http://schemas.microsoft.com/office/drawing/2014/main" val="3257544868"/>
                    </a:ext>
                  </a:extLst>
                </a:gridCol>
                <a:gridCol w="805527">
                  <a:extLst>
                    <a:ext uri="{9D8B030D-6E8A-4147-A177-3AD203B41FA5}">
                      <a16:colId xmlns:a16="http://schemas.microsoft.com/office/drawing/2014/main" val="4049076260"/>
                    </a:ext>
                  </a:extLst>
                </a:gridCol>
                <a:gridCol w="453819">
                  <a:extLst>
                    <a:ext uri="{9D8B030D-6E8A-4147-A177-3AD203B41FA5}">
                      <a16:colId xmlns:a16="http://schemas.microsoft.com/office/drawing/2014/main" val="1934220835"/>
                    </a:ext>
                  </a:extLst>
                </a:gridCol>
                <a:gridCol w="181525">
                  <a:extLst>
                    <a:ext uri="{9D8B030D-6E8A-4147-A177-3AD203B41FA5}">
                      <a16:colId xmlns:a16="http://schemas.microsoft.com/office/drawing/2014/main" val="1802225385"/>
                    </a:ext>
                  </a:extLst>
                </a:gridCol>
                <a:gridCol w="805527">
                  <a:extLst>
                    <a:ext uri="{9D8B030D-6E8A-4147-A177-3AD203B41FA5}">
                      <a16:colId xmlns:a16="http://schemas.microsoft.com/office/drawing/2014/main" val="2933839310"/>
                    </a:ext>
                  </a:extLst>
                </a:gridCol>
                <a:gridCol w="453819">
                  <a:extLst>
                    <a:ext uri="{9D8B030D-6E8A-4147-A177-3AD203B41FA5}">
                      <a16:colId xmlns:a16="http://schemas.microsoft.com/office/drawing/2014/main" val="2337097226"/>
                    </a:ext>
                  </a:extLst>
                </a:gridCol>
              </a:tblGrid>
              <a:tr h="17758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Comunali precedenti</a:t>
                      </a:r>
                    </a:p>
                  </a:txBody>
                  <a:tcPr marL="5635" marR="5635" marT="5635" marB="2704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Politiche 2013</a:t>
                      </a:r>
                    </a:p>
                  </a:txBody>
                  <a:tcPr marL="5635" marR="5635" marT="5635" marB="2704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Europee 2014</a:t>
                      </a:r>
                    </a:p>
                  </a:txBody>
                  <a:tcPr marL="5635" marR="5635" marT="5635" marB="2704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Comunali 2017</a:t>
                      </a:r>
                    </a:p>
                  </a:txBody>
                  <a:tcPr marL="5635" marR="5635" marT="5635" marB="2704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93592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528510"/>
                  </a:ext>
                </a:extLst>
              </a:tr>
              <a:tr h="86559">
                <a:tc>
                  <a:txBody>
                    <a:bodyPr/>
                    <a:lstStyle/>
                    <a:p>
                      <a:pPr algn="l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148566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Elettori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5.876.328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5.572.137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5.728.164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5.889.013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442348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Votanti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3.879.092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4.043.572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3.059.483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3.464.363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759796"/>
                  </a:ext>
                </a:extLst>
              </a:tr>
              <a:tr h="86559">
                <a:tc>
                  <a:txBody>
                    <a:bodyPr/>
                    <a:lstStyle/>
                    <a:p>
                      <a:pPr algn="l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879997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196180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Mdp, Sel, Si, Fds, Pc e loro alleati</a:t>
                      </a:r>
                    </a:p>
                  </a:txBody>
                  <a:tcPr marL="5635" marR="5635" marT="5635" marB="27048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258.653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231.358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127.828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170.079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27337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Psi, Verdi, Idv, DemA, Cd e loro alleati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171.211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19.345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48.815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94.413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632033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Pd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578.607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963.423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1.196.587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453.432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342938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Alleati Pd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341.237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2.140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508.549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929143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 popolare (Udc, Ncd)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25.599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59.293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132.152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79.561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56501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Sc, Fli, Udeur, Api, Adc, Dc e alleati loro o di Ap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426.471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347.719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22.409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58.514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438815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(Pdl)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405.427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869.864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485.794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222.147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103326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Gs, Mpa, Fitto, Schittulli, Romano e alleati loro o di Fi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490.002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38.481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422.606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838638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destra e alleati suoi o di Fdi o Lega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100.723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22.683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48.034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164067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Fdi-An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11.017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69.094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96.347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75.547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082619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Lega nord (Noi con Salvini)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90.333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126.023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147.590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170.103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434150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M5s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205.180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1.068.004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670.138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293.838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535036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285.028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101.794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4.030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549.327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46986"/>
                  </a:ext>
                </a:extLst>
              </a:tr>
              <a:tr h="86559">
                <a:tc>
                  <a:txBody>
                    <a:bodyPr/>
                    <a:lstStyle/>
                    <a:p>
                      <a:pPr algn="l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41169"/>
                  </a:ext>
                </a:extLst>
              </a:tr>
              <a:tr h="1775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 voti validi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3.389.488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3.917.081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2.933.830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3.146.150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894130"/>
                  </a:ext>
                </a:extLst>
              </a:tr>
              <a:tr h="86559">
                <a:tc>
                  <a:txBody>
                    <a:bodyPr/>
                    <a:lstStyle/>
                    <a:p>
                      <a:pPr algn="l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5" marR="5635" marT="5635" marB="2704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501015"/>
                  </a:ext>
                </a:extLst>
              </a:tr>
            </a:tbl>
          </a:graphicData>
        </a:graphic>
      </p:graphicFrame>
      <p:sp>
        <p:nvSpPr>
          <p:cNvPr id="4" name="Titolo 1">
            <a:extLst>
              <a:ext uri="{FF2B5EF4-FFF2-40B4-BE49-F238E27FC236}">
                <a16:creationId xmlns:a16="http://schemas.microsoft.com/office/drawing/2014/main" id="{9D6A72DF-88B1-44AE-8EE1-FA9B2E836655}"/>
              </a:ext>
            </a:extLst>
          </p:cNvPr>
          <p:cNvSpPr txBox="1">
            <a:spLocks/>
          </p:cNvSpPr>
          <p:nvPr/>
        </p:nvSpPr>
        <p:spPr>
          <a:xfrm>
            <a:off x="0" y="734788"/>
            <a:ext cx="12192000" cy="704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Pd cala di due punti e mezzo ma è nettamente primo partito</a:t>
            </a:r>
          </a:p>
        </p:txBody>
      </p:sp>
    </p:spTree>
    <p:extLst>
      <p:ext uri="{BB962C8B-B14F-4D97-AF65-F5344CB8AC3E}">
        <p14:creationId xmlns:p14="http://schemas.microsoft.com/office/powerpoint/2010/main" val="289972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D903-4598-4372-9CA0-21D92533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393"/>
            <a:ext cx="12192000" cy="70439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Risultati elettorali nei comuni superiori, maggioritario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D6A72DF-88B1-44AE-8EE1-FA9B2E836655}"/>
              </a:ext>
            </a:extLst>
          </p:cNvPr>
          <p:cNvSpPr txBox="1">
            <a:spLocks/>
          </p:cNvSpPr>
          <p:nvPr/>
        </p:nvSpPr>
        <p:spPr>
          <a:xfrm>
            <a:off x="0" y="734788"/>
            <a:ext cx="12192000" cy="704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centrosinistra cala di quattro punti ma è sempre la coalizione di maggioranza relativa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70E75505-10AE-444C-8037-FF3BEA280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735" y="1327155"/>
            <a:ext cx="8612353" cy="550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10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D903-4598-4372-9CA0-21D92533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5515"/>
            <a:ext cx="12192000" cy="70439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Risultati elettorali nei comuni superiori, 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comuni vinti al primo e al secondo turno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E6B4363B-23E8-4A92-9FC2-3D3425161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743655"/>
              </p:ext>
            </p:extLst>
          </p:nvPr>
        </p:nvGraphicFramePr>
        <p:xfrm>
          <a:off x="454932" y="3033485"/>
          <a:ext cx="11216821" cy="3760470"/>
        </p:xfrm>
        <a:graphic>
          <a:graphicData uri="http://schemas.openxmlformats.org/drawingml/2006/table">
            <a:tbl>
              <a:tblPr/>
              <a:tblGrid>
                <a:gridCol w="2170598">
                  <a:extLst>
                    <a:ext uri="{9D8B030D-6E8A-4147-A177-3AD203B41FA5}">
                      <a16:colId xmlns:a16="http://schemas.microsoft.com/office/drawing/2014/main" val="3856438496"/>
                    </a:ext>
                  </a:extLst>
                </a:gridCol>
                <a:gridCol w="1376779">
                  <a:extLst>
                    <a:ext uri="{9D8B030D-6E8A-4147-A177-3AD203B41FA5}">
                      <a16:colId xmlns:a16="http://schemas.microsoft.com/office/drawing/2014/main" val="918346237"/>
                    </a:ext>
                  </a:extLst>
                </a:gridCol>
                <a:gridCol w="235665">
                  <a:extLst>
                    <a:ext uri="{9D8B030D-6E8A-4147-A177-3AD203B41FA5}">
                      <a16:colId xmlns:a16="http://schemas.microsoft.com/office/drawing/2014/main" val="2554482582"/>
                    </a:ext>
                  </a:extLst>
                </a:gridCol>
                <a:gridCol w="1376779">
                  <a:extLst>
                    <a:ext uri="{9D8B030D-6E8A-4147-A177-3AD203B41FA5}">
                      <a16:colId xmlns:a16="http://schemas.microsoft.com/office/drawing/2014/main" val="533352770"/>
                    </a:ext>
                  </a:extLst>
                </a:gridCol>
                <a:gridCol w="235665">
                  <a:extLst>
                    <a:ext uri="{9D8B030D-6E8A-4147-A177-3AD203B41FA5}">
                      <a16:colId xmlns:a16="http://schemas.microsoft.com/office/drawing/2014/main" val="2607396672"/>
                    </a:ext>
                  </a:extLst>
                </a:gridCol>
                <a:gridCol w="810356">
                  <a:extLst>
                    <a:ext uri="{9D8B030D-6E8A-4147-A177-3AD203B41FA5}">
                      <a16:colId xmlns:a16="http://schemas.microsoft.com/office/drawing/2014/main" val="2396795910"/>
                    </a:ext>
                  </a:extLst>
                </a:gridCol>
                <a:gridCol w="975735">
                  <a:extLst>
                    <a:ext uri="{9D8B030D-6E8A-4147-A177-3AD203B41FA5}">
                      <a16:colId xmlns:a16="http://schemas.microsoft.com/office/drawing/2014/main" val="4289686337"/>
                    </a:ext>
                  </a:extLst>
                </a:gridCol>
                <a:gridCol w="810356">
                  <a:extLst>
                    <a:ext uri="{9D8B030D-6E8A-4147-A177-3AD203B41FA5}">
                      <a16:colId xmlns:a16="http://schemas.microsoft.com/office/drawing/2014/main" val="1759467275"/>
                    </a:ext>
                  </a:extLst>
                </a:gridCol>
                <a:gridCol w="235665">
                  <a:extLst>
                    <a:ext uri="{9D8B030D-6E8A-4147-A177-3AD203B41FA5}">
                      <a16:colId xmlns:a16="http://schemas.microsoft.com/office/drawing/2014/main" val="3447981853"/>
                    </a:ext>
                  </a:extLst>
                </a:gridCol>
                <a:gridCol w="1376779">
                  <a:extLst>
                    <a:ext uri="{9D8B030D-6E8A-4147-A177-3AD203B41FA5}">
                      <a16:colId xmlns:a16="http://schemas.microsoft.com/office/drawing/2014/main" val="904373654"/>
                    </a:ext>
                  </a:extLst>
                </a:gridCol>
                <a:gridCol w="235665">
                  <a:extLst>
                    <a:ext uri="{9D8B030D-6E8A-4147-A177-3AD203B41FA5}">
                      <a16:colId xmlns:a16="http://schemas.microsoft.com/office/drawing/2014/main" val="324641836"/>
                    </a:ext>
                  </a:extLst>
                </a:gridCol>
                <a:gridCol w="1376779">
                  <a:extLst>
                    <a:ext uri="{9D8B030D-6E8A-4147-A177-3AD203B41FA5}">
                      <a16:colId xmlns:a16="http://schemas.microsoft.com/office/drawing/2014/main" val="115960678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Amministrazioni uscenti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Vittorie al primo turno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Ballottaggi centrati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Vittorie al secondo turno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Vittorie </a:t>
                      </a:r>
                    </a:p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totali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2676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5781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 primo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 secondo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tutto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4302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87158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Pd e alleati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2125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Fi, Direzione Italia e alleati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89774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Sinistra alternativa al Pd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0640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Ncd, Udc e alleati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4794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Lega nord, Fdi e alleati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097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M5s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506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Grande coalizione (Pd e Fi)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5433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7991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5844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935316"/>
                  </a:ext>
                </a:extLst>
              </a:tr>
            </a:tbl>
          </a:graphicData>
        </a:graphic>
      </p:graphicFrame>
      <p:sp>
        <p:nvSpPr>
          <p:cNvPr id="4" name="Titolo 1">
            <a:extLst>
              <a:ext uri="{FF2B5EF4-FFF2-40B4-BE49-F238E27FC236}">
                <a16:creationId xmlns:a16="http://schemas.microsoft.com/office/drawing/2014/main" id="{F157DFE2-5C3F-4FC3-ADCA-EA8B495D3CE6}"/>
              </a:ext>
            </a:extLst>
          </p:cNvPr>
          <p:cNvSpPr txBox="1">
            <a:spLocks/>
          </p:cNvSpPr>
          <p:nvPr/>
        </p:nvSpPr>
        <p:spPr>
          <a:xfrm>
            <a:off x="0" y="1191986"/>
            <a:ext cx="12192000" cy="1738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centrosinistra cala di 25 comuni, il centrodestra avanza di 10</a:t>
            </a:r>
          </a:p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tracollo è al secondo turno, perché al primo aveva vinto più del doppio dei comuni e piazzato il proprio candidato nel 70% dei ballottaggi (come la coalizione rivale)</a:t>
            </a:r>
          </a:p>
        </p:txBody>
      </p:sp>
    </p:spTree>
    <p:extLst>
      <p:ext uri="{BB962C8B-B14F-4D97-AF65-F5344CB8AC3E}">
        <p14:creationId xmlns:p14="http://schemas.microsoft.com/office/powerpoint/2010/main" val="248196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D903-4598-4372-9CA0-21D92533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543" y="161022"/>
            <a:ext cx="10515600" cy="70439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Risultati elettorali nei comuni superiori, 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comuni vinti a confronto con il passato</a:t>
            </a:r>
          </a:p>
        </p:txBody>
      </p:sp>
      <p:graphicFrame>
        <p:nvGraphicFramePr>
          <p:cNvPr id="5" name="Segnaposto contenuto 3">
            <a:extLst>
              <a:ext uri="{FF2B5EF4-FFF2-40B4-BE49-F238E27FC236}">
                <a16:creationId xmlns:a16="http://schemas.microsoft.com/office/drawing/2014/main" id="{601C261C-A937-41ED-AD25-79377AE669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143534"/>
              </p:ext>
            </p:extLst>
          </p:nvPr>
        </p:nvGraphicFramePr>
        <p:xfrm>
          <a:off x="805543" y="2371205"/>
          <a:ext cx="10515602" cy="4352417"/>
        </p:xfrm>
        <a:graphic>
          <a:graphicData uri="http://schemas.openxmlformats.org/drawingml/2006/table">
            <a:tbl>
              <a:tblPr/>
              <a:tblGrid>
                <a:gridCol w="2658344">
                  <a:extLst>
                    <a:ext uri="{9D8B030D-6E8A-4147-A177-3AD203B41FA5}">
                      <a16:colId xmlns:a16="http://schemas.microsoft.com/office/drawing/2014/main" val="571653665"/>
                    </a:ext>
                  </a:extLst>
                </a:gridCol>
                <a:gridCol w="851764">
                  <a:extLst>
                    <a:ext uri="{9D8B030D-6E8A-4147-A177-3AD203B41FA5}">
                      <a16:colId xmlns:a16="http://schemas.microsoft.com/office/drawing/2014/main" val="2341713462"/>
                    </a:ext>
                  </a:extLst>
                </a:gridCol>
                <a:gridCol w="851764">
                  <a:extLst>
                    <a:ext uri="{9D8B030D-6E8A-4147-A177-3AD203B41FA5}">
                      <a16:colId xmlns:a16="http://schemas.microsoft.com/office/drawing/2014/main" val="2749651869"/>
                    </a:ext>
                  </a:extLst>
                </a:gridCol>
                <a:gridCol w="921167">
                  <a:extLst>
                    <a:ext uri="{9D8B030D-6E8A-4147-A177-3AD203B41FA5}">
                      <a16:colId xmlns:a16="http://schemas.microsoft.com/office/drawing/2014/main" val="1982057196"/>
                    </a:ext>
                  </a:extLst>
                </a:gridCol>
                <a:gridCol w="921167">
                  <a:extLst>
                    <a:ext uri="{9D8B030D-6E8A-4147-A177-3AD203B41FA5}">
                      <a16:colId xmlns:a16="http://schemas.microsoft.com/office/drawing/2014/main" val="3140719144"/>
                    </a:ext>
                  </a:extLst>
                </a:gridCol>
                <a:gridCol w="851764">
                  <a:extLst>
                    <a:ext uri="{9D8B030D-6E8A-4147-A177-3AD203B41FA5}">
                      <a16:colId xmlns:a16="http://schemas.microsoft.com/office/drawing/2014/main" val="2319903102"/>
                    </a:ext>
                  </a:extLst>
                </a:gridCol>
                <a:gridCol w="851764">
                  <a:extLst>
                    <a:ext uri="{9D8B030D-6E8A-4147-A177-3AD203B41FA5}">
                      <a16:colId xmlns:a16="http://schemas.microsoft.com/office/drawing/2014/main" val="2877349984"/>
                    </a:ext>
                  </a:extLst>
                </a:gridCol>
                <a:gridCol w="860176">
                  <a:extLst>
                    <a:ext uri="{9D8B030D-6E8A-4147-A177-3AD203B41FA5}">
                      <a16:colId xmlns:a16="http://schemas.microsoft.com/office/drawing/2014/main" val="1234516706"/>
                    </a:ext>
                  </a:extLst>
                </a:gridCol>
                <a:gridCol w="860176">
                  <a:extLst>
                    <a:ext uri="{9D8B030D-6E8A-4147-A177-3AD203B41FA5}">
                      <a16:colId xmlns:a16="http://schemas.microsoft.com/office/drawing/2014/main" val="290978948"/>
                    </a:ext>
                  </a:extLst>
                </a:gridCol>
                <a:gridCol w="250271">
                  <a:extLst>
                    <a:ext uri="{9D8B030D-6E8A-4147-A177-3AD203B41FA5}">
                      <a16:colId xmlns:a16="http://schemas.microsoft.com/office/drawing/2014/main" val="2543716891"/>
                    </a:ext>
                  </a:extLst>
                </a:gridCol>
                <a:gridCol w="637245">
                  <a:extLst>
                    <a:ext uri="{9D8B030D-6E8A-4147-A177-3AD203B41FA5}">
                      <a16:colId xmlns:a16="http://schemas.microsoft.com/office/drawing/2014/main" val="1093897337"/>
                    </a:ext>
                  </a:extLst>
                </a:gridCol>
              </a:tblGrid>
              <a:tr h="23206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Coalizione vincente                     precedenti comunali</a:t>
                      </a:r>
                    </a:p>
                  </a:txBody>
                  <a:tcPr marL="8912" marR="8912" marT="8912" marB="427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Coalizione vincente comunali 2017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8912" marR="8912" marT="8912" marB="427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343987"/>
                  </a:ext>
                </a:extLst>
              </a:tr>
              <a:tr h="59281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Sinistra alternativa al Pd</a:t>
                      </a:r>
                    </a:p>
                  </a:txBody>
                  <a:tcPr marL="8912" marR="8912" marT="8912" marB="427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  e alleati</a:t>
                      </a:r>
                    </a:p>
                  </a:txBody>
                  <a:tcPr marL="8912" marR="8912" marT="8912" marB="427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Ncd, Udc e alleati</a:t>
                      </a:r>
                      <a:endParaRPr lang="it-I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Grande coalizione (Pd e Fi)</a:t>
                      </a:r>
                    </a:p>
                  </a:txBody>
                  <a:tcPr marL="8912" marR="8912" marT="8912" marB="427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Fi, Dir. Italia e alleati</a:t>
                      </a:r>
                    </a:p>
                  </a:txBody>
                  <a:tcPr marL="8912" marR="8912" marT="8912" marB="427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Lega nord, Fdi e alleati</a:t>
                      </a:r>
                    </a:p>
                  </a:txBody>
                  <a:tcPr marL="8912" marR="8912" marT="8912" marB="427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M5s</a:t>
                      </a:r>
                    </a:p>
                  </a:txBody>
                  <a:tcPr marL="8912" marR="8912" marT="8912" marB="427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Altri</a:t>
                      </a:r>
                    </a:p>
                  </a:txBody>
                  <a:tcPr marL="8912" marR="8912" marT="8912" marB="4277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929442"/>
                  </a:ext>
                </a:extLst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143480"/>
                  </a:ext>
                </a:extLst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Sinistra alternativa al Pd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059246"/>
                  </a:ext>
                </a:extLst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 e alleati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459386"/>
                  </a:ext>
                </a:extLst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Ncd, Udc e alleati</a:t>
                      </a:r>
                      <a:endParaRPr lang="it-I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075506"/>
                  </a:ext>
                </a:extLst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Grande coalizione (Pd e Fi)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603325"/>
                  </a:ext>
                </a:extLst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Fi, Direzione Italia e alleati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582977"/>
                  </a:ext>
                </a:extLst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Lega nord, Fdi e alleati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349548"/>
                  </a:ext>
                </a:extLst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M5s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560220"/>
                  </a:ext>
                </a:extLst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Altri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74558"/>
                  </a:ext>
                </a:extLst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0941265"/>
                  </a:ext>
                </a:extLst>
              </a:tr>
              <a:tr h="232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8912" marR="8912" marT="8912" marB="4277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912894"/>
                  </a:ext>
                </a:extLst>
              </a:tr>
            </a:tbl>
          </a:graphicData>
        </a:graphic>
      </p:graphicFrame>
      <p:sp>
        <p:nvSpPr>
          <p:cNvPr id="4" name="Titolo 1">
            <a:extLst>
              <a:ext uri="{FF2B5EF4-FFF2-40B4-BE49-F238E27FC236}">
                <a16:creationId xmlns:a16="http://schemas.microsoft.com/office/drawing/2014/main" id="{A995B54E-EFAB-40D6-80D2-472E9A299D0D}"/>
              </a:ext>
            </a:extLst>
          </p:cNvPr>
          <p:cNvSpPr txBox="1">
            <a:spLocks/>
          </p:cNvSpPr>
          <p:nvPr/>
        </p:nvSpPr>
        <p:spPr>
          <a:xfrm>
            <a:off x="0" y="996045"/>
            <a:ext cx="12192000" cy="1420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 l’instabilità: due comuni su tre cambiano colore politico dell’amministrazione</a:t>
            </a:r>
          </a:p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tassi sono analoghi per centrodestra e centrosinistra, che però ha più passaggi diretti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BD3BE75D-158C-455C-9F04-5E5CCC264B0D}"/>
              </a:ext>
            </a:extLst>
          </p:cNvPr>
          <p:cNvSpPr/>
          <p:nvPr/>
        </p:nvSpPr>
        <p:spPr>
          <a:xfrm>
            <a:off x="3643853" y="3747126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94A471A2-62E8-44B7-9C7E-A6954C7541A3}"/>
              </a:ext>
            </a:extLst>
          </p:cNvPr>
          <p:cNvSpPr/>
          <p:nvPr/>
        </p:nvSpPr>
        <p:spPr>
          <a:xfrm>
            <a:off x="4486692" y="4035158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C9EB1366-9E4F-4196-B9B5-FC668A74E567}"/>
              </a:ext>
            </a:extLst>
          </p:cNvPr>
          <p:cNvSpPr/>
          <p:nvPr/>
        </p:nvSpPr>
        <p:spPr>
          <a:xfrm>
            <a:off x="7190136" y="4910160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605B8FE0-FA18-4A1B-8533-461C6F61EB3E}"/>
              </a:ext>
            </a:extLst>
          </p:cNvPr>
          <p:cNvSpPr/>
          <p:nvPr/>
        </p:nvSpPr>
        <p:spPr>
          <a:xfrm>
            <a:off x="6286076" y="4614177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142EE50B-F2A0-4043-A0D8-7F16B2D5139F}"/>
              </a:ext>
            </a:extLst>
          </p:cNvPr>
          <p:cNvSpPr/>
          <p:nvPr/>
        </p:nvSpPr>
        <p:spPr>
          <a:xfrm>
            <a:off x="8878271" y="5524372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3CB782CC-1137-4F8C-B87A-5DE12DA14B81}"/>
              </a:ext>
            </a:extLst>
          </p:cNvPr>
          <p:cNvSpPr/>
          <p:nvPr/>
        </p:nvSpPr>
        <p:spPr>
          <a:xfrm>
            <a:off x="5377237" y="4323190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B91CB7C7-0CF0-4D86-AC0E-E6CCDCC33B62}"/>
              </a:ext>
            </a:extLst>
          </p:cNvPr>
          <p:cNvSpPr/>
          <p:nvPr/>
        </p:nvSpPr>
        <p:spPr>
          <a:xfrm>
            <a:off x="8032973" y="5232925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0083C681-6956-429E-8EB9-D09BAF589610}"/>
              </a:ext>
            </a:extLst>
          </p:cNvPr>
          <p:cNvSpPr/>
          <p:nvPr/>
        </p:nvSpPr>
        <p:spPr>
          <a:xfrm>
            <a:off x="9750454" y="5820355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046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D903-4598-4372-9CA0-21D92533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543" y="30393"/>
            <a:ext cx="10515600" cy="704395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ruolo dell’</a:t>
            </a:r>
            <a:r>
              <a:rPr lang="it-IT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incumbency factor</a:t>
            </a: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941434D2-78AA-4D1C-B78C-09A54C92A6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299063"/>
              </p:ext>
            </p:extLst>
          </p:nvPr>
        </p:nvGraphicFramePr>
        <p:xfrm>
          <a:off x="976971" y="2321778"/>
          <a:ext cx="10172743" cy="4314400"/>
        </p:xfrm>
        <a:graphic>
          <a:graphicData uri="http://schemas.openxmlformats.org/drawingml/2006/table">
            <a:tbl>
              <a:tblPr/>
              <a:tblGrid>
                <a:gridCol w="1998162">
                  <a:extLst>
                    <a:ext uri="{9D8B030D-6E8A-4147-A177-3AD203B41FA5}">
                      <a16:colId xmlns:a16="http://schemas.microsoft.com/office/drawing/2014/main" val="1493357999"/>
                    </a:ext>
                  </a:extLst>
                </a:gridCol>
                <a:gridCol w="180854">
                  <a:extLst>
                    <a:ext uri="{9D8B030D-6E8A-4147-A177-3AD203B41FA5}">
                      <a16:colId xmlns:a16="http://schemas.microsoft.com/office/drawing/2014/main" val="663787722"/>
                    </a:ext>
                  </a:extLst>
                </a:gridCol>
                <a:gridCol w="868097">
                  <a:extLst>
                    <a:ext uri="{9D8B030D-6E8A-4147-A177-3AD203B41FA5}">
                      <a16:colId xmlns:a16="http://schemas.microsoft.com/office/drawing/2014/main" val="2032867448"/>
                    </a:ext>
                  </a:extLst>
                </a:gridCol>
                <a:gridCol w="868097">
                  <a:extLst>
                    <a:ext uri="{9D8B030D-6E8A-4147-A177-3AD203B41FA5}">
                      <a16:colId xmlns:a16="http://schemas.microsoft.com/office/drawing/2014/main" val="3523025931"/>
                    </a:ext>
                  </a:extLst>
                </a:gridCol>
                <a:gridCol w="868097">
                  <a:extLst>
                    <a:ext uri="{9D8B030D-6E8A-4147-A177-3AD203B41FA5}">
                      <a16:colId xmlns:a16="http://schemas.microsoft.com/office/drawing/2014/main" val="3325869580"/>
                    </a:ext>
                  </a:extLst>
                </a:gridCol>
                <a:gridCol w="868097">
                  <a:extLst>
                    <a:ext uri="{9D8B030D-6E8A-4147-A177-3AD203B41FA5}">
                      <a16:colId xmlns:a16="http://schemas.microsoft.com/office/drawing/2014/main" val="1025451161"/>
                    </a:ext>
                  </a:extLst>
                </a:gridCol>
                <a:gridCol w="868097">
                  <a:extLst>
                    <a:ext uri="{9D8B030D-6E8A-4147-A177-3AD203B41FA5}">
                      <a16:colId xmlns:a16="http://schemas.microsoft.com/office/drawing/2014/main" val="944135157"/>
                    </a:ext>
                  </a:extLst>
                </a:gridCol>
                <a:gridCol w="868097">
                  <a:extLst>
                    <a:ext uri="{9D8B030D-6E8A-4147-A177-3AD203B41FA5}">
                      <a16:colId xmlns:a16="http://schemas.microsoft.com/office/drawing/2014/main" val="4240275589"/>
                    </a:ext>
                  </a:extLst>
                </a:gridCol>
                <a:gridCol w="868097">
                  <a:extLst>
                    <a:ext uri="{9D8B030D-6E8A-4147-A177-3AD203B41FA5}">
                      <a16:colId xmlns:a16="http://schemas.microsoft.com/office/drawing/2014/main" val="1709370273"/>
                    </a:ext>
                  </a:extLst>
                </a:gridCol>
                <a:gridCol w="868097">
                  <a:extLst>
                    <a:ext uri="{9D8B030D-6E8A-4147-A177-3AD203B41FA5}">
                      <a16:colId xmlns:a16="http://schemas.microsoft.com/office/drawing/2014/main" val="3480660861"/>
                    </a:ext>
                  </a:extLst>
                </a:gridCol>
                <a:gridCol w="180854">
                  <a:extLst>
                    <a:ext uri="{9D8B030D-6E8A-4147-A177-3AD203B41FA5}">
                      <a16:colId xmlns:a16="http://schemas.microsoft.com/office/drawing/2014/main" val="866578276"/>
                    </a:ext>
                  </a:extLst>
                </a:gridCol>
                <a:gridCol w="868097">
                  <a:extLst>
                    <a:ext uri="{9D8B030D-6E8A-4147-A177-3AD203B41FA5}">
                      <a16:colId xmlns:a16="http://schemas.microsoft.com/office/drawing/2014/main" val="2295234479"/>
                    </a:ext>
                  </a:extLst>
                </a:gridCol>
              </a:tblGrid>
              <a:tr h="203611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Amministrazione uscente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9043" marR="9043" marT="9043" marB="4340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467404"/>
                  </a:ext>
                </a:extLst>
              </a:tr>
              <a:tr h="530481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Sinistra alternativa           al Pd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Pd </a:t>
                      </a:r>
                    </a:p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alleati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Ncd, Udc </a:t>
                      </a:r>
                    </a:p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alleati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Grande coalizione           (Pd e Fi)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Fi, Dir. Italia e alleati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Lega nord, Fdi </a:t>
                      </a:r>
                    </a:p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alleati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M5s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Altri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645221"/>
                  </a:ext>
                </a:extLst>
              </a:tr>
              <a:tr h="160632"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630376"/>
                  </a:ext>
                </a:extLst>
              </a:tr>
              <a:tr h="203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corsa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697681"/>
                  </a:ext>
                </a:extLst>
              </a:tr>
              <a:tr h="203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in corsa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083726"/>
                  </a:ext>
                </a:extLst>
              </a:tr>
              <a:tr h="160632"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317139"/>
                  </a:ext>
                </a:extLst>
              </a:tr>
              <a:tr h="203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647133"/>
                  </a:ext>
                </a:extLst>
              </a:tr>
              <a:tr h="160632"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09111"/>
                  </a:ext>
                </a:extLst>
              </a:tr>
              <a:tr h="203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Rieletti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086126"/>
                  </a:ext>
                </a:extLst>
              </a:tr>
              <a:tr h="203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rieletti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9295778"/>
                  </a:ext>
                </a:extLst>
              </a:tr>
              <a:tr h="160632"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539056"/>
                  </a:ext>
                </a:extLst>
              </a:tr>
              <a:tr h="203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098515"/>
                  </a:ext>
                </a:extLst>
              </a:tr>
              <a:tr h="160632"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221729"/>
                  </a:ext>
                </a:extLst>
              </a:tr>
              <a:tr h="203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 la stessa coalizione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523086"/>
                  </a:ext>
                </a:extLst>
              </a:tr>
              <a:tr h="203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 altra coalizione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483538"/>
                  </a:ext>
                </a:extLst>
              </a:tr>
              <a:tr h="160632"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10308"/>
                  </a:ext>
                </a:extLst>
              </a:tr>
              <a:tr h="2036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043" marR="9043" marT="9043" marB="4340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782937"/>
                  </a:ext>
                </a:extLst>
              </a:tr>
            </a:tbl>
          </a:graphicData>
        </a:graphic>
      </p:graphicFrame>
      <p:sp>
        <p:nvSpPr>
          <p:cNvPr id="4" name="Titolo 1">
            <a:extLst>
              <a:ext uri="{FF2B5EF4-FFF2-40B4-BE49-F238E27FC236}">
                <a16:creationId xmlns:a16="http://schemas.microsoft.com/office/drawing/2014/main" id="{D92B7321-95C4-4EFC-B65C-FE025ED31AEB}"/>
              </a:ext>
            </a:extLst>
          </p:cNvPr>
          <p:cNvSpPr txBox="1">
            <a:spLocks/>
          </p:cNvSpPr>
          <p:nvPr/>
        </p:nvSpPr>
        <p:spPr>
          <a:xfrm>
            <a:off x="0" y="996045"/>
            <a:ext cx="12300668" cy="1420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sindaci uscenti vanno molto meglio delle coalizioni di governo uscenti: rieletto il 60%</a:t>
            </a:r>
          </a:p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gli uscenti di centrosinistra solo il 50%, ma tutti rieletti per il centrosinistra</a:t>
            </a:r>
          </a:p>
        </p:txBody>
      </p:sp>
    </p:spTree>
    <p:extLst>
      <p:ext uri="{BB962C8B-B14F-4D97-AF65-F5344CB8AC3E}">
        <p14:creationId xmlns:p14="http://schemas.microsoft.com/office/powerpoint/2010/main" val="2605928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5E7B0F55-5B00-447A-9498-969EC55111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087474"/>
              </p:ext>
            </p:extLst>
          </p:nvPr>
        </p:nvGraphicFramePr>
        <p:xfrm>
          <a:off x="918691" y="45045"/>
          <a:ext cx="5352047" cy="6773200"/>
        </p:xfrm>
        <a:graphic>
          <a:graphicData uri="http://schemas.openxmlformats.org/drawingml/2006/table">
            <a:tbl>
              <a:tblPr/>
              <a:tblGrid>
                <a:gridCol w="2671095">
                  <a:extLst>
                    <a:ext uri="{9D8B030D-6E8A-4147-A177-3AD203B41FA5}">
                      <a16:colId xmlns:a16="http://schemas.microsoft.com/office/drawing/2014/main" val="3262396853"/>
                    </a:ext>
                  </a:extLst>
                </a:gridCol>
                <a:gridCol w="630812">
                  <a:extLst>
                    <a:ext uri="{9D8B030D-6E8A-4147-A177-3AD203B41FA5}">
                      <a16:colId xmlns:a16="http://schemas.microsoft.com/office/drawing/2014/main" val="2876758049"/>
                    </a:ext>
                  </a:extLst>
                </a:gridCol>
                <a:gridCol w="630812">
                  <a:extLst>
                    <a:ext uri="{9D8B030D-6E8A-4147-A177-3AD203B41FA5}">
                      <a16:colId xmlns:a16="http://schemas.microsoft.com/office/drawing/2014/main" val="1440743115"/>
                    </a:ext>
                  </a:extLst>
                </a:gridCol>
                <a:gridCol w="157704">
                  <a:extLst>
                    <a:ext uri="{9D8B030D-6E8A-4147-A177-3AD203B41FA5}">
                      <a16:colId xmlns:a16="http://schemas.microsoft.com/office/drawing/2014/main" val="2061506576"/>
                    </a:ext>
                  </a:extLst>
                </a:gridCol>
                <a:gridCol w="630812">
                  <a:extLst>
                    <a:ext uri="{9D8B030D-6E8A-4147-A177-3AD203B41FA5}">
                      <a16:colId xmlns:a16="http://schemas.microsoft.com/office/drawing/2014/main" val="3819670869"/>
                    </a:ext>
                  </a:extLst>
                </a:gridCol>
                <a:gridCol w="630812">
                  <a:extLst>
                    <a:ext uri="{9D8B030D-6E8A-4147-A177-3AD203B41FA5}">
                      <a16:colId xmlns:a16="http://schemas.microsoft.com/office/drawing/2014/main" val="2381247005"/>
                    </a:ext>
                  </a:extLst>
                </a:gridCol>
              </a:tblGrid>
              <a:tr h="10942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Candidati                           /                           Liste</a:t>
                      </a:r>
                    </a:p>
                  </a:txBody>
                  <a:tcPr marL="5180" marR="5180" marT="518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Primo turno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Secondo turno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6018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Voti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Voti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124402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Tomasi Alessandro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10.435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19.049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850035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Fratelli D'Italia - Alleanza Nazionale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760745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Lega Nord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2.097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230701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Forza Italia-Centristi X L'europa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2.041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199197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Pistoiaconcreta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1.781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327376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 coalizione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9.436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055221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Bertinelli Samuele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14.675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16.043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101169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Partito Democratico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8.546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874509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Pistoia Citta' Di Tutti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1.845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160021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Pistoia Spirito Libero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1.413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856780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Insieme Per Pistoia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1.111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330055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 Pistoia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163443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Nuova Citta'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414746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Federazione Dei Verdi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178428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Lista Comunista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246858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Cittadini Per Pistoia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447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 coalizione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14.918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810279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Bartoli Roberto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4.584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064557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Pistoia Sorride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1.827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18903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 Pistoia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1.688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552620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 coalizione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3.515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469783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Maglione Nicola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3.489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86725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Movimento 5 Stelle.It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3.256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84328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Lombardi Ginevra Virginia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2.041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068320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Pistoia Cambia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1.134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45190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Pistoia In Movimento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611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904941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 coalizione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1.745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763778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Sabella Alessandro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2.003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812438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 Pistoia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2.078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602200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Barontini Francesca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905358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 Sinistra Italiana-Possibile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925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2374761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Berti Lorenzo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546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440527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Casapound Italia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97443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Cioni Alessio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936224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Giovani Cittadini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715492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Elettori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73.171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606342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Votanti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40.700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36.227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429420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Voti validi candidati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39.107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35.092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5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105854"/>
                  </a:ext>
                </a:extLst>
              </a:tr>
              <a:tr h="1094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Voti validi liste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36.629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80" marR="5180" marT="51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823632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98711AC0-EE0C-41C2-98EA-88C4F79278D8}"/>
              </a:ext>
            </a:extLst>
          </p:cNvPr>
          <p:cNvSpPr txBox="1"/>
          <p:nvPr/>
        </p:nvSpPr>
        <p:spPr>
          <a:xfrm>
            <a:off x="7331765" y="1400810"/>
            <a:ext cx="347671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Bertinelli aveva oltre 10 punti di vantaggio dopo il primo turno: 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37,5% contro il 26,7%.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Oltre un terzo dei voti disponibili sul mercato elettorale.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Tomasi ha vinto di quasi 10 punti il ballottaggio, raddoppiando i propri voti del primo turno.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Calo di 6 punti dell’affluenza.</a:t>
            </a:r>
          </a:p>
          <a:p>
            <a:pPr algn="ctr"/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69A73807-3DF4-4170-BB3B-CBC16D790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148" y="221224"/>
            <a:ext cx="6477852" cy="100340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risultati </a:t>
            </a:r>
            <a:b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delle comunali 2017</a:t>
            </a:r>
            <a:endParaRPr lang="it-IT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973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E485CA-E9AC-4E79-BE5B-F7312DD55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151" y="1"/>
            <a:ext cx="10515600" cy="68381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comunali 2017 a confronto con il passato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7E2634D8-D580-47FD-A5EB-19F927324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366371"/>
              </p:ext>
            </p:extLst>
          </p:nvPr>
        </p:nvGraphicFramePr>
        <p:xfrm>
          <a:off x="223962" y="683813"/>
          <a:ext cx="8197794" cy="5937704"/>
        </p:xfrm>
        <a:graphic>
          <a:graphicData uri="http://schemas.openxmlformats.org/drawingml/2006/table">
            <a:tbl>
              <a:tblPr/>
              <a:tblGrid>
                <a:gridCol w="3177100">
                  <a:extLst>
                    <a:ext uri="{9D8B030D-6E8A-4147-A177-3AD203B41FA5}">
                      <a16:colId xmlns:a16="http://schemas.microsoft.com/office/drawing/2014/main" val="1220874"/>
                    </a:ext>
                  </a:extLst>
                </a:gridCol>
                <a:gridCol w="106541">
                  <a:extLst>
                    <a:ext uri="{9D8B030D-6E8A-4147-A177-3AD203B41FA5}">
                      <a16:colId xmlns:a16="http://schemas.microsoft.com/office/drawing/2014/main" val="191675758"/>
                    </a:ext>
                  </a:extLst>
                </a:gridCol>
                <a:gridCol w="709155">
                  <a:extLst>
                    <a:ext uri="{9D8B030D-6E8A-4147-A177-3AD203B41FA5}">
                      <a16:colId xmlns:a16="http://schemas.microsoft.com/office/drawing/2014/main" val="3733558093"/>
                    </a:ext>
                  </a:extLst>
                </a:gridCol>
                <a:gridCol w="399525">
                  <a:extLst>
                    <a:ext uri="{9D8B030D-6E8A-4147-A177-3AD203B41FA5}">
                      <a16:colId xmlns:a16="http://schemas.microsoft.com/office/drawing/2014/main" val="830538445"/>
                    </a:ext>
                  </a:extLst>
                </a:gridCol>
                <a:gridCol w="159811">
                  <a:extLst>
                    <a:ext uri="{9D8B030D-6E8A-4147-A177-3AD203B41FA5}">
                      <a16:colId xmlns:a16="http://schemas.microsoft.com/office/drawing/2014/main" val="2717336581"/>
                    </a:ext>
                  </a:extLst>
                </a:gridCol>
                <a:gridCol w="709155">
                  <a:extLst>
                    <a:ext uri="{9D8B030D-6E8A-4147-A177-3AD203B41FA5}">
                      <a16:colId xmlns:a16="http://schemas.microsoft.com/office/drawing/2014/main" val="3519962297"/>
                    </a:ext>
                  </a:extLst>
                </a:gridCol>
                <a:gridCol w="399525">
                  <a:extLst>
                    <a:ext uri="{9D8B030D-6E8A-4147-A177-3AD203B41FA5}">
                      <a16:colId xmlns:a16="http://schemas.microsoft.com/office/drawing/2014/main" val="2225524293"/>
                    </a:ext>
                  </a:extLst>
                </a:gridCol>
                <a:gridCol w="159811">
                  <a:extLst>
                    <a:ext uri="{9D8B030D-6E8A-4147-A177-3AD203B41FA5}">
                      <a16:colId xmlns:a16="http://schemas.microsoft.com/office/drawing/2014/main" val="3583424585"/>
                    </a:ext>
                  </a:extLst>
                </a:gridCol>
                <a:gridCol w="709155">
                  <a:extLst>
                    <a:ext uri="{9D8B030D-6E8A-4147-A177-3AD203B41FA5}">
                      <a16:colId xmlns:a16="http://schemas.microsoft.com/office/drawing/2014/main" val="3339991578"/>
                    </a:ext>
                  </a:extLst>
                </a:gridCol>
                <a:gridCol w="399525">
                  <a:extLst>
                    <a:ext uri="{9D8B030D-6E8A-4147-A177-3AD203B41FA5}">
                      <a16:colId xmlns:a16="http://schemas.microsoft.com/office/drawing/2014/main" val="2087134248"/>
                    </a:ext>
                  </a:extLst>
                </a:gridCol>
                <a:gridCol w="159811">
                  <a:extLst>
                    <a:ext uri="{9D8B030D-6E8A-4147-A177-3AD203B41FA5}">
                      <a16:colId xmlns:a16="http://schemas.microsoft.com/office/drawing/2014/main" val="40094942"/>
                    </a:ext>
                  </a:extLst>
                </a:gridCol>
                <a:gridCol w="709155">
                  <a:extLst>
                    <a:ext uri="{9D8B030D-6E8A-4147-A177-3AD203B41FA5}">
                      <a16:colId xmlns:a16="http://schemas.microsoft.com/office/drawing/2014/main" val="3491847173"/>
                    </a:ext>
                  </a:extLst>
                </a:gridCol>
                <a:gridCol w="399525">
                  <a:extLst>
                    <a:ext uri="{9D8B030D-6E8A-4147-A177-3AD203B41FA5}">
                      <a16:colId xmlns:a16="http://schemas.microsoft.com/office/drawing/2014/main" val="2241803345"/>
                    </a:ext>
                  </a:extLst>
                </a:gridCol>
              </a:tblGrid>
              <a:tr h="8746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Comunali 2012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Politiche 2013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Europee 2014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Comunali 2017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823384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639335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136710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Elettori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73.405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71.231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72.241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73.171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784058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Votanti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42.186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55.326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44.814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40.700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06836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345808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Partiti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514739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Mdp, Sel, Si, Fds, Pc e loro alleati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2.730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3.630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2.392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1.937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459409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Psi, Verdi, Idv, DemA, Cd e loro alleati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2.210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48016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Pd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12.438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20.113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25.991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8.546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829915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Alleati Pd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4.920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4.993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771904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Area popolare (Udc, Ncd)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454788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Sc, Fli, Udeur, Api, Adc, Dc e alleati loro o di Ap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3.046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4.260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634148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Fi (Pdl)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6.283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9.352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4.631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014742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Gs, Mpa, Fitto, Schittulli, Romano e alleati loro o di Fi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163213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 destra e alleati suoi o di Fdi o Lega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392431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Fdi-An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788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1.177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361111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Lega nord (Noi con Salvini)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1.103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2.097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768827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M5s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3.646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12.290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6.571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944695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Altri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1.129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1.672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8.094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092981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672851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 voti validi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36.899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53.565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43.518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36.629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40091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41422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564893"/>
                  </a:ext>
                </a:extLst>
              </a:tr>
              <a:tr h="19607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Sinistra alternativa al Pd</a:t>
                      </a: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2.906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019497"/>
                  </a:ext>
                </a:extLst>
              </a:tr>
              <a:tr h="19607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Pd e alleati</a:t>
                      </a: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23.284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22.258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25.991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14.675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048463"/>
                  </a:ext>
                </a:extLst>
              </a:tr>
              <a:tr h="19607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Ncd, Udc e alleati</a:t>
                      </a: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3.456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4.840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1.086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810412"/>
                  </a:ext>
                </a:extLst>
              </a:tr>
              <a:tr h="19607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 (o Direzione Italia) e alleati</a:t>
                      </a: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6.469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10.846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4.631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10.435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959599"/>
                  </a:ext>
                </a:extLst>
              </a:tr>
              <a:tr h="19607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Lega nord, Fdi e alleati</a:t>
                      </a:r>
                    </a:p>
                  </a:txBody>
                  <a:tcPr marL="44450" marR="44450" marT="9525" marB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2.280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654050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M5s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4.023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12.290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6.571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3.489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406872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Altri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1.537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1.672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9.471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368811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492578"/>
                  </a:ext>
                </a:extLst>
              </a:tr>
              <a:tr h="16126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 voti validi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39.432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53.565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43.518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39.107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593" marR="6593" marT="659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714763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8FA3BF55-28E8-4144-83A6-36D939308C71}"/>
              </a:ext>
            </a:extLst>
          </p:cNvPr>
          <p:cNvSpPr txBox="1"/>
          <p:nvPr/>
        </p:nvSpPr>
        <p:spPr>
          <a:xfrm>
            <a:off x="8421756" y="1108490"/>
            <a:ext cx="372253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Affluenza stabile (-2pp).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Pd perde 10 punti dalle precedenti comunali (15 dalle politiche e 35 dalle europee).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 centrodestra, ulteriore calo di Fi, la Lega raddoppia il risultato delle europee, Fdi lo quadruplica.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M5s è in calo dal 2012;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Candidati di sinistra intercettano poco, esplodono i civici </a:t>
            </a:r>
          </a:p>
        </p:txBody>
      </p:sp>
    </p:spTree>
    <p:extLst>
      <p:ext uri="{BB962C8B-B14F-4D97-AF65-F5344CB8AC3E}">
        <p14:creationId xmlns:p14="http://schemas.microsoft.com/office/powerpoint/2010/main" val="1433166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BD903-4598-4372-9CA0-21D92533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393"/>
            <a:ext cx="12192000" cy="704395"/>
          </a:xfrm>
        </p:spPr>
        <p:txBody>
          <a:bodyPr>
            <a:noAutofit/>
          </a:bodyPr>
          <a:lstStyle/>
          <a:p>
            <a:pPr algn="ctr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dei flussi elettorali fra primo e secondo turno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F699C90-916C-4817-B9F7-9CEE08CCC704}"/>
              </a:ext>
            </a:extLst>
          </p:cNvPr>
          <p:cNvSpPr txBox="1"/>
          <p:nvPr/>
        </p:nvSpPr>
        <p:spPr>
          <a:xfrm>
            <a:off x="8667584" y="1108490"/>
            <a:ext cx="347671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Bertinelli ha visto un passaggi diretto di suoi elettori del primo turno verso il rivale (12%);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Tomasi ha invece tenuto tutti i suoi.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Bertinelli ha perso di poco negli elettorati di Lombardi e Bartoli, nettamente sconfitto presso chi aveva votato </a:t>
            </a:r>
          </a:p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Maglione o Sabella</a:t>
            </a:r>
          </a:p>
        </p:txBody>
      </p:sp>
      <p:pic>
        <p:nvPicPr>
          <p:cNvPr id="2050" name="Picture 2" descr="flussi PT dal primo turno">
            <a:extLst>
              <a:ext uri="{FF2B5EF4-FFF2-40B4-BE49-F238E27FC236}">
                <a16:creationId xmlns:a16="http://schemas.microsoft.com/office/drawing/2014/main" id="{64BABA81-A78E-4802-92C5-EF5A49690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5845"/>
            <a:ext cx="8667584" cy="619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2717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2148</Words>
  <Application>Microsoft Office PowerPoint</Application>
  <PresentationFormat>Widescreen</PresentationFormat>
  <Paragraphs>1449</Paragraphs>
  <Slides>16</Slides>
  <Notes>0</Notes>
  <HiddenSlides>3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Tema di Office</vt:lpstr>
      <vt:lpstr>Le elezioni comunali 2017 a Pistoia: I risultati e i flussi elettorali</vt:lpstr>
      <vt:lpstr>Risultati elettorali nei comuni superiori, proporzionale</vt:lpstr>
      <vt:lpstr>Risultati elettorali nei comuni superiori, maggioritario</vt:lpstr>
      <vt:lpstr>Risultati elettorali nei comuni superiori,  comuni vinti al primo e al secondo turno</vt:lpstr>
      <vt:lpstr>Risultati elettorali nei comuni superiori,  comuni vinti a confronto con il passato</vt:lpstr>
      <vt:lpstr>Il ruolo dell’incumbency factor</vt:lpstr>
      <vt:lpstr>I risultati  delle comunali 2017</vt:lpstr>
      <vt:lpstr>Le comunali 2017 a confronto con il passato</vt:lpstr>
      <vt:lpstr>Analisi dei flussi elettorali fra primo e secondo turno</vt:lpstr>
      <vt:lpstr>Analisi dei flussi elettorali fra primo e secondo turno</vt:lpstr>
      <vt:lpstr>Analisi dei flussi elettorali dal 2013</vt:lpstr>
      <vt:lpstr>Analisi dei flussi elettorali dal 2013</vt:lpstr>
      <vt:lpstr>Analisi dei flussi elettorali dal 2013, destinazioni in varie città</vt:lpstr>
      <vt:lpstr>Analisi dei flussi elettorali dal 2013, matrice delle provenienze</vt:lpstr>
      <vt:lpstr>Volatilità elettorale</vt:lpstr>
      <vt:lpstr>Popolarità del governo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Opinione pubblica e ciclo politico-elettorale:  gli Italiani tra lealtà, defezione e protesta</dc:title>
  <dc:creator>ALDO</dc:creator>
  <cp:lastModifiedBy>ALDO</cp:lastModifiedBy>
  <cp:revision>43</cp:revision>
  <cp:lastPrinted>2017-07-20T12:42:40Z</cp:lastPrinted>
  <dcterms:created xsi:type="dcterms:W3CDTF">2017-07-20T07:31:08Z</dcterms:created>
  <dcterms:modified xsi:type="dcterms:W3CDTF">2017-09-29T14:16:07Z</dcterms:modified>
</cp:coreProperties>
</file>